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notesMasterIdLst>
    <p:notesMasterId r:id="rId8"/>
  </p:notesMasterIdLst>
  <p:sldIdLst>
    <p:sldId id="256" r:id="rId2"/>
    <p:sldId id="257" r:id="rId3"/>
    <p:sldId id="258" r:id="rId4"/>
    <p:sldId id="259" r:id="rId5"/>
    <p:sldId id="260" r:id="rId6"/>
    <p:sldId id="261" r:id="rId7"/>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856" autoAdjust="0"/>
    <p:restoredTop sz="94660"/>
  </p:normalViewPr>
  <p:slideViewPr>
    <p:cSldViewPr snapToGrid="0">
      <p:cViewPr varScale="1">
        <p:scale>
          <a:sx n="76" d="100"/>
          <a:sy n="76" d="100"/>
        </p:scale>
        <p:origin x="24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7671712-F5BC-483F-A78F-87E8C35644AE}" type="doc">
      <dgm:prSet loTypeId="urn:microsoft.com/office/officeart/2005/8/layout/radial6" loCatId="cycle" qsTypeId="urn:microsoft.com/office/officeart/2005/8/quickstyle/simple1" qsCatId="simple" csTypeId="urn:microsoft.com/office/officeart/2005/8/colors/colorful1" csCatId="colorful" phldr="1"/>
      <dgm:spPr/>
      <dgm:t>
        <a:bodyPr/>
        <a:lstStyle/>
        <a:p>
          <a:endParaRPr lang="el-GR"/>
        </a:p>
      </dgm:t>
    </dgm:pt>
    <dgm:pt modelId="{2E2EAA9A-54A2-4BCF-BE90-B2B0C2F8A653}">
      <dgm:prSet phldrT="[Κείμενο]"/>
      <dgm:spPr/>
      <dgm:t>
        <a:bodyPr/>
        <a:lstStyle/>
        <a:p>
          <a:r>
            <a:rPr lang="el-GR" dirty="0" smtClean="0">
              <a:solidFill>
                <a:srgbClr val="FF0000"/>
              </a:solidFill>
            </a:rPr>
            <a:t>ΒΑΡΥΤΗΤΑ</a:t>
          </a:r>
          <a:endParaRPr lang="el-GR" dirty="0">
            <a:solidFill>
              <a:srgbClr val="FF0000"/>
            </a:solidFill>
          </a:endParaRPr>
        </a:p>
      </dgm:t>
    </dgm:pt>
    <dgm:pt modelId="{F1F705C1-C9A2-4207-BEEA-79E342DD3F22}" type="parTrans" cxnId="{86516FB5-4A7B-4F92-90F5-F25F94AEFB4B}">
      <dgm:prSet/>
      <dgm:spPr/>
      <dgm:t>
        <a:bodyPr/>
        <a:lstStyle/>
        <a:p>
          <a:endParaRPr lang="el-GR"/>
        </a:p>
      </dgm:t>
    </dgm:pt>
    <dgm:pt modelId="{1F419A77-8F8D-46DA-9A63-120324F97463}" type="sibTrans" cxnId="{86516FB5-4A7B-4F92-90F5-F25F94AEFB4B}">
      <dgm:prSet/>
      <dgm:spPr/>
      <dgm:t>
        <a:bodyPr/>
        <a:lstStyle/>
        <a:p>
          <a:endParaRPr lang="el-GR"/>
        </a:p>
      </dgm:t>
    </dgm:pt>
    <dgm:pt modelId="{E016147E-9728-4BA6-815D-75C481C80C8C}">
      <dgm:prSet phldrT="[Κείμενο]" custT="1"/>
      <dgm:spPr/>
      <dgm:t>
        <a:bodyPr/>
        <a:lstStyle/>
        <a:p>
          <a:r>
            <a:rPr lang="el-GR" sz="1000" dirty="0" smtClean="0">
              <a:solidFill>
                <a:srgbClr val="FF0000"/>
              </a:solidFill>
            </a:rPr>
            <a:t>παράγεται</a:t>
          </a:r>
          <a:r>
            <a:rPr lang="el-GR" sz="1000" dirty="0" smtClean="0"/>
            <a:t> </a:t>
          </a:r>
          <a:r>
            <a:rPr lang="el-GR" sz="1000" dirty="0" smtClean="0">
              <a:solidFill>
                <a:srgbClr val="FF0000"/>
              </a:solidFill>
            </a:rPr>
            <a:t>ηλεκτρικό ρεύμα από τα υδροηλεκτρικά εργοστάσια</a:t>
          </a:r>
          <a:endParaRPr lang="el-GR" sz="1000" dirty="0">
            <a:solidFill>
              <a:srgbClr val="FF0000"/>
            </a:solidFill>
          </a:endParaRPr>
        </a:p>
      </dgm:t>
    </dgm:pt>
    <dgm:pt modelId="{0675DA1D-F823-493F-B095-14C864446B1E}" type="parTrans" cxnId="{85425FA8-E86A-47B2-846B-EB7F7ADD01C4}">
      <dgm:prSet/>
      <dgm:spPr/>
      <dgm:t>
        <a:bodyPr/>
        <a:lstStyle/>
        <a:p>
          <a:endParaRPr lang="el-GR"/>
        </a:p>
      </dgm:t>
    </dgm:pt>
    <dgm:pt modelId="{648303B6-BE9D-421D-828F-0AE24921A625}" type="sibTrans" cxnId="{85425FA8-E86A-47B2-846B-EB7F7ADD01C4}">
      <dgm:prSet/>
      <dgm:spPr/>
      <dgm:t>
        <a:bodyPr/>
        <a:lstStyle/>
        <a:p>
          <a:endParaRPr lang="el-GR"/>
        </a:p>
      </dgm:t>
    </dgm:pt>
    <dgm:pt modelId="{9229F9ED-D367-499E-95D1-C0AC1FB41C42}">
      <dgm:prSet phldrT="[Κείμενο]" custT="1"/>
      <dgm:spPr/>
      <dgm:t>
        <a:bodyPr/>
        <a:lstStyle/>
        <a:p>
          <a:r>
            <a:rPr lang="el-GR" sz="1000" dirty="0" smtClean="0">
              <a:solidFill>
                <a:srgbClr val="FF0000"/>
              </a:solidFill>
            </a:rPr>
            <a:t>Ο τεχνητός ορίζοντας στα αεροσκάφη απεικονίζει την κλίση του αεροπλάνου </a:t>
          </a:r>
          <a:endParaRPr lang="el-GR" sz="1000" dirty="0">
            <a:solidFill>
              <a:srgbClr val="FF0000"/>
            </a:solidFill>
          </a:endParaRPr>
        </a:p>
      </dgm:t>
    </dgm:pt>
    <dgm:pt modelId="{CEB21E5C-36AB-4B0A-A72C-2625A1163174}" type="parTrans" cxnId="{D4B8B4A7-3608-4DB9-83B4-5D99770A69E3}">
      <dgm:prSet/>
      <dgm:spPr/>
      <dgm:t>
        <a:bodyPr/>
        <a:lstStyle/>
        <a:p>
          <a:endParaRPr lang="el-GR"/>
        </a:p>
      </dgm:t>
    </dgm:pt>
    <dgm:pt modelId="{CF0CEE1B-A990-4659-B912-62D5AA48EFA3}" type="sibTrans" cxnId="{D4B8B4A7-3608-4DB9-83B4-5D99770A69E3}">
      <dgm:prSet/>
      <dgm:spPr/>
      <dgm:t>
        <a:bodyPr/>
        <a:lstStyle/>
        <a:p>
          <a:endParaRPr lang="el-GR"/>
        </a:p>
      </dgm:t>
    </dgm:pt>
    <dgm:pt modelId="{C4517CE2-53A9-4F61-8F4C-C33BB2CBCA14}">
      <dgm:prSet phldrT="[Κείμενο]" custT="1"/>
      <dgm:spPr/>
      <dgm:t>
        <a:bodyPr/>
        <a:lstStyle/>
        <a:p>
          <a:r>
            <a:rPr lang="el-GR" sz="1000" dirty="0" smtClean="0">
              <a:solidFill>
                <a:srgbClr val="FF0000"/>
              </a:solidFill>
            </a:rPr>
            <a:t>οι τεχνητοί δορυφόροι είναι και αυτοί μια εφαρμογή της βαρύτητας</a:t>
          </a:r>
          <a:endParaRPr lang="el-GR" sz="1000" dirty="0">
            <a:solidFill>
              <a:srgbClr val="FF0000"/>
            </a:solidFill>
          </a:endParaRPr>
        </a:p>
      </dgm:t>
    </dgm:pt>
    <dgm:pt modelId="{DF2977F7-6D56-4B89-9C34-3BF23FFC5194}" type="parTrans" cxnId="{8B140F66-8F0E-48D7-85CF-F6612BEF0A66}">
      <dgm:prSet/>
      <dgm:spPr/>
      <dgm:t>
        <a:bodyPr/>
        <a:lstStyle/>
        <a:p>
          <a:endParaRPr lang="el-GR"/>
        </a:p>
      </dgm:t>
    </dgm:pt>
    <dgm:pt modelId="{9B394840-CABC-4128-925D-DEDE7C3ED126}" type="sibTrans" cxnId="{8B140F66-8F0E-48D7-85CF-F6612BEF0A66}">
      <dgm:prSet/>
      <dgm:spPr/>
      <dgm:t>
        <a:bodyPr/>
        <a:lstStyle/>
        <a:p>
          <a:endParaRPr lang="el-GR"/>
        </a:p>
      </dgm:t>
    </dgm:pt>
    <dgm:pt modelId="{752C8DEE-4495-4CC9-B661-29E7D68597FA}">
      <dgm:prSet phldrT="[Κείμενο]" custT="1"/>
      <dgm:spPr/>
      <dgm:t>
        <a:bodyPr/>
        <a:lstStyle/>
        <a:p>
          <a:r>
            <a:rPr lang="el-GR" sz="1000" dirty="0" smtClean="0">
              <a:solidFill>
                <a:srgbClr val="FF0000"/>
              </a:solidFill>
            </a:rPr>
            <a:t>Ένα ρολόι που λειτουργεί με ένα εκκρεμές  για τον υπολογισμό του χρόνου</a:t>
          </a:r>
          <a:endParaRPr lang="el-GR" sz="1000" dirty="0">
            <a:solidFill>
              <a:srgbClr val="FF0000"/>
            </a:solidFill>
          </a:endParaRPr>
        </a:p>
      </dgm:t>
    </dgm:pt>
    <dgm:pt modelId="{BBED2E31-C7C9-43EF-A799-5F1B2260C8AD}" type="parTrans" cxnId="{605EEE18-6F1E-4EF5-AAF9-16FDDA4C5CD2}">
      <dgm:prSet/>
      <dgm:spPr/>
      <dgm:t>
        <a:bodyPr/>
        <a:lstStyle/>
        <a:p>
          <a:endParaRPr lang="el-GR"/>
        </a:p>
      </dgm:t>
    </dgm:pt>
    <dgm:pt modelId="{71A0F8DB-386B-4DBC-9033-5142728D33F5}" type="sibTrans" cxnId="{605EEE18-6F1E-4EF5-AAF9-16FDDA4C5CD2}">
      <dgm:prSet/>
      <dgm:spPr/>
      <dgm:t>
        <a:bodyPr/>
        <a:lstStyle/>
        <a:p>
          <a:endParaRPr lang="el-GR"/>
        </a:p>
      </dgm:t>
    </dgm:pt>
    <dgm:pt modelId="{5A7D6164-01F2-4E51-8FDC-3C055F18C28D}" type="pres">
      <dgm:prSet presAssocID="{87671712-F5BC-483F-A78F-87E8C35644AE}" presName="Name0" presStyleCnt="0">
        <dgm:presLayoutVars>
          <dgm:chMax val="1"/>
          <dgm:dir/>
          <dgm:animLvl val="ctr"/>
          <dgm:resizeHandles val="exact"/>
        </dgm:presLayoutVars>
      </dgm:prSet>
      <dgm:spPr/>
      <dgm:t>
        <a:bodyPr/>
        <a:lstStyle/>
        <a:p>
          <a:endParaRPr lang="el-GR"/>
        </a:p>
      </dgm:t>
    </dgm:pt>
    <dgm:pt modelId="{B345BF53-D364-450A-9098-238C894495C1}" type="pres">
      <dgm:prSet presAssocID="{2E2EAA9A-54A2-4BCF-BE90-B2B0C2F8A653}" presName="centerShape" presStyleLbl="node0" presStyleIdx="0" presStyleCnt="1"/>
      <dgm:spPr/>
      <dgm:t>
        <a:bodyPr/>
        <a:lstStyle/>
        <a:p>
          <a:endParaRPr lang="el-GR"/>
        </a:p>
      </dgm:t>
    </dgm:pt>
    <dgm:pt modelId="{D35E98B9-1D16-4B07-94BD-1EF5F97B087F}" type="pres">
      <dgm:prSet presAssocID="{E016147E-9728-4BA6-815D-75C481C80C8C}" presName="node" presStyleLbl="node1" presStyleIdx="0" presStyleCnt="4" custScaleX="130814" custScaleY="186156" custRadScaleRad="97492" custRadScaleInc="410">
        <dgm:presLayoutVars>
          <dgm:bulletEnabled val="1"/>
        </dgm:presLayoutVars>
      </dgm:prSet>
      <dgm:spPr/>
      <dgm:t>
        <a:bodyPr/>
        <a:lstStyle/>
        <a:p>
          <a:endParaRPr lang="el-GR"/>
        </a:p>
      </dgm:t>
    </dgm:pt>
    <dgm:pt modelId="{C88BE768-BB49-455B-9914-CA61C3C4E6EF}" type="pres">
      <dgm:prSet presAssocID="{E016147E-9728-4BA6-815D-75C481C80C8C}" presName="dummy" presStyleCnt="0"/>
      <dgm:spPr/>
    </dgm:pt>
    <dgm:pt modelId="{5F9509EF-B157-43EF-A690-4F1E6B33D996}" type="pres">
      <dgm:prSet presAssocID="{648303B6-BE9D-421D-828F-0AE24921A625}" presName="sibTrans" presStyleLbl="sibTrans2D1" presStyleIdx="0" presStyleCnt="4"/>
      <dgm:spPr/>
      <dgm:t>
        <a:bodyPr/>
        <a:lstStyle/>
        <a:p>
          <a:endParaRPr lang="el-GR"/>
        </a:p>
      </dgm:t>
    </dgm:pt>
    <dgm:pt modelId="{6FA33BC5-E5B1-4F43-97FE-AB772835A0BD}" type="pres">
      <dgm:prSet presAssocID="{9229F9ED-D367-499E-95D1-C0AC1FB41C42}" presName="node" presStyleLbl="node1" presStyleIdx="1" presStyleCnt="4" custScaleX="127739" custScaleY="183529" custRadScaleRad="101578" custRadScaleInc="5762">
        <dgm:presLayoutVars>
          <dgm:bulletEnabled val="1"/>
        </dgm:presLayoutVars>
      </dgm:prSet>
      <dgm:spPr/>
      <dgm:t>
        <a:bodyPr/>
        <a:lstStyle/>
        <a:p>
          <a:endParaRPr lang="el-GR"/>
        </a:p>
      </dgm:t>
    </dgm:pt>
    <dgm:pt modelId="{5F3D12B7-A7AF-4E7D-A3CD-658637B569A6}" type="pres">
      <dgm:prSet presAssocID="{9229F9ED-D367-499E-95D1-C0AC1FB41C42}" presName="dummy" presStyleCnt="0"/>
      <dgm:spPr/>
    </dgm:pt>
    <dgm:pt modelId="{994BBF5F-056D-485F-B4E5-0632C74CCEDC}" type="pres">
      <dgm:prSet presAssocID="{CF0CEE1B-A990-4659-B912-62D5AA48EFA3}" presName="sibTrans" presStyleLbl="sibTrans2D1" presStyleIdx="1" presStyleCnt="4"/>
      <dgm:spPr/>
      <dgm:t>
        <a:bodyPr/>
        <a:lstStyle/>
        <a:p>
          <a:endParaRPr lang="el-GR"/>
        </a:p>
      </dgm:t>
    </dgm:pt>
    <dgm:pt modelId="{866215FD-214D-44A6-A19C-8133D7F4A1AF}" type="pres">
      <dgm:prSet presAssocID="{C4517CE2-53A9-4F61-8F4C-C33BB2CBCA14}" presName="node" presStyleLbl="node1" presStyleIdx="2" presStyleCnt="4" custScaleX="139407" custScaleY="180129">
        <dgm:presLayoutVars>
          <dgm:bulletEnabled val="1"/>
        </dgm:presLayoutVars>
      </dgm:prSet>
      <dgm:spPr/>
      <dgm:t>
        <a:bodyPr/>
        <a:lstStyle/>
        <a:p>
          <a:endParaRPr lang="el-GR"/>
        </a:p>
      </dgm:t>
    </dgm:pt>
    <dgm:pt modelId="{F1573C26-30DB-483D-8290-4826F52003A0}" type="pres">
      <dgm:prSet presAssocID="{C4517CE2-53A9-4F61-8F4C-C33BB2CBCA14}" presName="dummy" presStyleCnt="0"/>
      <dgm:spPr/>
    </dgm:pt>
    <dgm:pt modelId="{784BDB94-6F82-452A-9CCB-55CA71F8AF8B}" type="pres">
      <dgm:prSet presAssocID="{9B394840-CABC-4128-925D-DEDE7C3ED126}" presName="sibTrans" presStyleLbl="sibTrans2D1" presStyleIdx="2" presStyleCnt="4"/>
      <dgm:spPr/>
      <dgm:t>
        <a:bodyPr/>
        <a:lstStyle/>
        <a:p>
          <a:endParaRPr lang="el-GR"/>
        </a:p>
      </dgm:t>
    </dgm:pt>
    <dgm:pt modelId="{0A5DAAE4-5D0D-4CB6-B212-0763225B47D6}" type="pres">
      <dgm:prSet presAssocID="{752C8DEE-4495-4CC9-B661-29E7D68597FA}" presName="node" presStyleLbl="node1" presStyleIdx="3" presStyleCnt="4" custScaleX="123064" custScaleY="173692" custRadScaleRad="98054" custRadScaleInc="-1900">
        <dgm:presLayoutVars>
          <dgm:bulletEnabled val="1"/>
        </dgm:presLayoutVars>
      </dgm:prSet>
      <dgm:spPr/>
      <dgm:t>
        <a:bodyPr/>
        <a:lstStyle/>
        <a:p>
          <a:endParaRPr lang="el-GR"/>
        </a:p>
      </dgm:t>
    </dgm:pt>
    <dgm:pt modelId="{64C05C49-D5DB-440A-B583-3E90318D8A0B}" type="pres">
      <dgm:prSet presAssocID="{752C8DEE-4495-4CC9-B661-29E7D68597FA}" presName="dummy" presStyleCnt="0"/>
      <dgm:spPr/>
    </dgm:pt>
    <dgm:pt modelId="{1FFCF1C0-0F99-4094-BB1C-367EC12A440C}" type="pres">
      <dgm:prSet presAssocID="{71A0F8DB-386B-4DBC-9033-5142728D33F5}" presName="sibTrans" presStyleLbl="sibTrans2D1" presStyleIdx="3" presStyleCnt="4"/>
      <dgm:spPr/>
      <dgm:t>
        <a:bodyPr/>
        <a:lstStyle/>
        <a:p>
          <a:endParaRPr lang="el-GR"/>
        </a:p>
      </dgm:t>
    </dgm:pt>
  </dgm:ptLst>
  <dgm:cxnLst>
    <dgm:cxn modelId="{DEFEA6BE-C402-4B41-A13E-F45382F85668}" type="presOf" srcId="{2E2EAA9A-54A2-4BCF-BE90-B2B0C2F8A653}" destId="{B345BF53-D364-450A-9098-238C894495C1}" srcOrd="0" destOrd="0" presId="urn:microsoft.com/office/officeart/2005/8/layout/radial6"/>
    <dgm:cxn modelId="{8B140F66-8F0E-48D7-85CF-F6612BEF0A66}" srcId="{2E2EAA9A-54A2-4BCF-BE90-B2B0C2F8A653}" destId="{C4517CE2-53A9-4F61-8F4C-C33BB2CBCA14}" srcOrd="2" destOrd="0" parTransId="{DF2977F7-6D56-4B89-9C34-3BF23FFC5194}" sibTransId="{9B394840-CABC-4128-925D-DEDE7C3ED126}"/>
    <dgm:cxn modelId="{61310BE3-A38B-4904-A0C4-8148B73EE771}" type="presOf" srcId="{CF0CEE1B-A990-4659-B912-62D5AA48EFA3}" destId="{994BBF5F-056D-485F-B4E5-0632C74CCEDC}" srcOrd="0" destOrd="0" presId="urn:microsoft.com/office/officeart/2005/8/layout/radial6"/>
    <dgm:cxn modelId="{86516FB5-4A7B-4F92-90F5-F25F94AEFB4B}" srcId="{87671712-F5BC-483F-A78F-87E8C35644AE}" destId="{2E2EAA9A-54A2-4BCF-BE90-B2B0C2F8A653}" srcOrd="0" destOrd="0" parTransId="{F1F705C1-C9A2-4207-BEEA-79E342DD3F22}" sibTransId="{1F419A77-8F8D-46DA-9A63-120324F97463}"/>
    <dgm:cxn modelId="{605EEE18-6F1E-4EF5-AAF9-16FDDA4C5CD2}" srcId="{2E2EAA9A-54A2-4BCF-BE90-B2B0C2F8A653}" destId="{752C8DEE-4495-4CC9-B661-29E7D68597FA}" srcOrd="3" destOrd="0" parTransId="{BBED2E31-C7C9-43EF-A799-5F1B2260C8AD}" sibTransId="{71A0F8DB-386B-4DBC-9033-5142728D33F5}"/>
    <dgm:cxn modelId="{2882A674-D690-4514-8011-4AACE88216C5}" type="presOf" srcId="{C4517CE2-53A9-4F61-8F4C-C33BB2CBCA14}" destId="{866215FD-214D-44A6-A19C-8133D7F4A1AF}" srcOrd="0" destOrd="0" presId="urn:microsoft.com/office/officeart/2005/8/layout/radial6"/>
    <dgm:cxn modelId="{5368AB77-28EA-4F65-A830-CCCA2C39CFD4}" type="presOf" srcId="{9229F9ED-D367-499E-95D1-C0AC1FB41C42}" destId="{6FA33BC5-E5B1-4F43-97FE-AB772835A0BD}" srcOrd="0" destOrd="0" presId="urn:microsoft.com/office/officeart/2005/8/layout/radial6"/>
    <dgm:cxn modelId="{85425FA8-E86A-47B2-846B-EB7F7ADD01C4}" srcId="{2E2EAA9A-54A2-4BCF-BE90-B2B0C2F8A653}" destId="{E016147E-9728-4BA6-815D-75C481C80C8C}" srcOrd="0" destOrd="0" parTransId="{0675DA1D-F823-493F-B095-14C864446B1E}" sibTransId="{648303B6-BE9D-421D-828F-0AE24921A625}"/>
    <dgm:cxn modelId="{FDC05CC4-AFCC-495B-8DE5-3DC806D08330}" type="presOf" srcId="{87671712-F5BC-483F-A78F-87E8C35644AE}" destId="{5A7D6164-01F2-4E51-8FDC-3C055F18C28D}" srcOrd="0" destOrd="0" presId="urn:microsoft.com/office/officeart/2005/8/layout/radial6"/>
    <dgm:cxn modelId="{B2220D0D-4262-4AB3-8D5A-83E30CB882A4}" type="presOf" srcId="{E016147E-9728-4BA6-815D-75C481C80C8C}" destId="{D35E98B9-1D16-4B07-94BD-1EF5F97B087F}" srcOrd="0" destOrd="0" presId="urn:microsoft.com/office/officeart/2005/8/layout/radial6"/>
    <dgm:cxn modelId="{D684BD86-A589-4FA2-B660-9FEBD3451129}" type="presOf" srcId="{648303B6-BE9D-421D-828F-0AE24921A625}" destId="{5F9509EF-B157-43EF-A690-4F1E6B33D996}" srcOrd="0" destOrd="0" presId="urn:microsoft.com/office/officeart/2005/8/layout/radial6"/>
    <dgm:cxn modelId="{D4B8B4A7-3608-4DB9-83B4-5D99770A69E3}" srcId="{2E2EAA9A-54A2-4BCF-BE90-B2B0C2F8A653}" destId="{9229F9ED-D367-499E-95D1-C0AC1FB41C42}" srcOrd="1" destOrd="0" parTransId="{CEB21E5C-36AB-4B0A-A72C-2625A1163174}" sibTransId="{CF0CEE1B-A990-4659-B912-62D5AA48EFA3}"/>
    <dgm:cxn modelId="{2E702875-1E36-4B7F-B228-7063CEB2E447}" type="presOf" srcId="{71A0F8DB-386B-4DBC-9033-5142728D33F5}" destId="{1FFCF1C0-0F99-4094-BB1C-367EC12A440C}" srcOrd="0" destOrd="0" presId="urn:microsoft.com/office/officeart/2005/8/layout/radial6"/>
    <dgm:cxn modelId="{07FC7D0D-DF03-41AA-ABC5-42E52142F695}" type="presOf" srcId="{752C8DEE-4495-4CC9-B661-29E7D68597FA}" destId="{0A5DAAE4-5D0D-4CB6-B212-0763225B47D6}" srcOrd="0" destOrd="0" presId="urn:microsoft.com/office/officeart/2005/8/layout/radial6"/>
    <dgm:cxn modelId="{54878D2F-9B8B-42C8-97A1-B8416A272F0A}" type="presOf" srcId="{9B394840-CABC-4128-925D-DEDE7C3ED126}" destId="{784BDB94-6F82-452A-9CCB-55CA71F8AF8B}" srcOrd="0" destOrd="0" presId="urn:microsoft.com/office/officeart/2005/8/layout/radial6"/>
    <dgm:cxn modelId="{A3C00F94-1171-4F50-BC39-97EE0D1CF216}" type="presParOf" srcId="{5A7D6164-01F2-4E51-8FDC-3C055F18C28D}" destId="{B345BF53-D364-450A-9098-238C894495C1}" srcOrd="0" destOrd="0" presId="urn:microsoft.com/office/officeart/2005/8/layout/radial6"/>
    <dgm:cxn modelId="{617EDA46-397E-4C5E-95C1-382788D3AD38}" type="presParOf" srcId="{5A7D6164-01F2-4E51-8FDC-3C055F18C28D}" destId="{D35E98B9-1D16-4B07-94BD-1EF5F97B087F}" srcOrd="1" destOrd="0" presId="urn:microsoft.com/office/officeart/2005/8/layout/radial6"/>
    <dgm:cxn modelId="{020A2BC2-2668-421D-91E8-2B8CD634C2A8}" type="presParOf" srcId="{5A7D6164-01F2-4E51-8FDC-3C055F18C28D}" destId="{C88BE768-BB49-455B-9914-CA61C3C4E6EF}" srcOrd="2" destOrd="0" presId="urn:microsoft.com/office/officeart/2005/8/layout/radial6"/>
    <dgm:cxn modelId="{04330CBF-2943-43CA-BECB-04D3A13AB45D}" type="presParOf" srcId="{5A7D6164-01F2-4E51-8FDC-3C055F18C28D}" destId="{5F9509EF-B157-43EF-A690-4F1E6B33D996}" srcOrd="3" destOrd="0" presId="urn:microsoft.com/office/officeart/2005/8/layout/radial6"/>
    <dgm:cxn modelId="{3613B0ED-4952-4DF3-A133-F4944C43CEAA}" type="presParOf" srcId="{5A7D6164-01F2-4E51-8FDC-3C055F18C28D}" destId="{6FA33BC5-E5B1-4F43-97FE-AB772835A0BD}" srcOrd="4" destOrd="0" presId="urn:microsoft.com/office/officeart/2005/8/layout/radial6"/>
    <dgm:cxn modelId="{C84A2A75-DDA2-41AF-A36C-4CF137278FD0}" type="presParOf" srcId="{5A7D6164-01F2-4E51-8FDC-3C055F18C28D}" destId="{5F3D12B7-A7AF-4E7D-A3CD-658637B569A6}" srcOrd="5" destOrd="0" presId="urn:microsoft.com/office/officeart/2005/8/layout/radial6"/>
    <dgm:cxn modelId="{2649E150-F27D-414E-8327-9E6BA033B213}" type="presParOf" srcId="{5A7D6164-01F2-4E51-8FDC-3C055F18C28D}" destId="{994BBF5F-056D-485F-B4E5-0632C74CCEDC}" srcOrd="6" destOrd="0" presId="urn:microsoft.com/office/officeart/2005/8/layout/radial6"/>
    <dgm:cxn modelId="{8811C0CF-F087-4345-9F3D-94D8D41AC372}" type="presParOf" srcId="{5A7D6164-01F2-4E51-8FDC-3C055F18C28D}" destId="{866215FD-214D-44A6-A19C-8133D7F4A1AF}" srcOrd="7" destOrd="0" presId="urn:microsoft.com/office/officeart/2005/8/layout/radial6"/>
    <dgm:cxn modelId="{224990D9-0C6F-479C-9AD6-49E70335F89F}" type="presParOf" srcId="{5A7D6164-01F2-4E51-8FDC-3C055F18C28D}" destId="{F1573C26-30DB-483D-8290-4826F52003A0}" srcOrd="8" destOrd="0" presId="urn:microsoft.com/office/officeart/2005/8/layout/radial6"/>
    <dgm:cxn modelId="{6701BC8B-925D-42EC-9A74-3D6673A24145}" type="presParOf" srcId="{5A7D6164-01F2-4E51-8FDC-3C055F18C28D}" destId="{784BDB94-6F82-452A-9CCB-55CA71F8AF8B}" srcOrd="9" destOrd="0" presId="urn:microsoft.com/office/officeart/2005/8/layout/radial6"/>
    <dgm:cxn modelId="{78C8FA91-2AC5-49C4-AEEE-DD8153870FD4}" type="presParOf" srcId="{5A7D6164-01F2-4E51-8FDC-3C055F18C28D}" destId="{0A5DAAE4-5D0D-4CB6-B212-0763225B47D6}" srcOrd="10" destOrd="0" presId="urn:microsoft.com/office/officeart/2005/8/layout/radial6"/>
    <dgm:cxn modelId="{8E963E00-2BED-48C1-B932-5734AE821E9C}" type="presParOf" srcId="{5A7D6164-01F2-4E51-8FDC-3C055F18C28D}" destId="{64C05C49-D5DB-440A-B583-3E90318D8A0B}" srcOrd="11" destOrd="0" presId="urn:microsoft.com/office/officeart/2005/8/layout/radial6"/>
    <dgm:cxn modelId="{CFE4839B-0707-440C-8154-15114C6C44F3}" type="presParOf" srcId="{5A7D6164-01F2-4E51-8FDC-3C055F18C28D}" destId="{1FFCF1C0-0F99-4094-BB1C-367EC12A440C}" srcOrd="12"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FCF1C0-0F99-4094-BB1C-367EC12A440C}">
      <dsp:nvSpPr>
        <dsp:cNvPr id="0" name=""/>
        <dsp:cNvSpPr/>
      </dsp:nvSpPr>
      <dsp:spPr>
        <a:xfrm>
          <a:off x="3112944" y="438427"/>
          <a:ext cx="2629013" cy="2629013"/>
        </a:xfrm>
        <a:prstGeom prst="blockArc">
          <a:avLst>
            <a:gd name="adj1" fmla="val 10852180"/>
            <a:gd name="adj2" fmla="val 16140523"/>
            <a:gd name="adj3" fmla="val 4643"/>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84BDB94-6F82-452A-9CCB-55CA71F8AF8B}">
      <dsp:nvSpPr>
        <dsp:cNvPr id="0" name=""/>
        <dsp:cNvSpPr/>
      </dsp:nvSpPr>
      <dsp:spPr>
        <a:xfrm>
          <a:off x="3113033" y="406657"/>
          <a:ext cx="2629013" cy="2629013"/>
        </a:xfrm>
        <a:prstGeom prst="blockArc">
          <a:avLst>
            <a:gd name="adj1" fmla="val 5466912"/>
            <a:gd name="adj2" fmla="val 10767117"/>
            <a:gd name="adj3" fmla="val 4643"/>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94BBF5F-056D-485F-B4E5-0632C74CCEDC}">
      <dsp:nvSpPr>
        <dsp:cNvPr id="0" name=""/>
        <dsp:cNvSpPr/>
      </dsp:nvSpPr>
      <dsp:spPr>
        <a:xfrm>
          <a:off x="3108309" y="406573"/>
          <a:ext cx="2629013" cy="2629013"/>
        </a:xfrm>
        <a:prstGeom prst="blockArc">
          <a:avLst>
            <a:gd name="adj1" fmla="val 104925"/>
            <a:gd name="adj2" fmla="val 5454262"/>
            <a:gd name="adj3" fmla="val 4643"/>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F9509EF-B157-43EF-A690-4F1E6B33D996}">
      <dsp:nvSpPr>
        <dsp:cNvPr id="0" name=""/>
        <dsp:cNvSpPr/>
      </dsp:nvSpPr>
      <dsp:spPr>
        <a:xfrm>
          <a:off x="3107731" y="438506"/>
          <a:ext cx="2629013" cy="2629013"/>
        </a:xfrm>
        <a:prstGeom prst="blockArc">
          <a:avLst>
            <a:gd name="adj1" fmla="val 16154480"/>
            <a:gd name="adj2" fmla="val 19412"/>
            <a:gd name="adj3" fmla="val 4643"/>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345BF53-D364-450A-9098-238C894495C1}">
      <dsp:nvSpPr>
        <dsp:cNvPr id="0" name=""/>
        <dsp:cNvSpPr/>
      </dsp:nvSpPr>
      <dsp:spPr>
        <a:xfrm>
          <a:off x="3797130" y="1115500"/>
          <a:ext cx="1210840" cy="1210840"/>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l-GR" sz="1300" kern="1200" dirty="0" smtClean="0">
              <a:solidFill>
                <a:srgbClr val="FF0000"/>
              </a:solidFill>
            </a:rPr>
            <a:t>ΒΑΡΥΤΗΤΑ</a:t>
          </a:r>
          <a:endParaRPr lang="el-GR" sz="1300" kern="1200" dirty="0">
            <a:solidFill>
              <a:srgbClr val="FF0000"/>
            </a:solidFill>
          </a:endParaRPr>
        </a:p>
      </dsp:txBody>
      <dsp:txXfrm>
        <a:off x="3974453" y="1292823"/>
        <a:ext cx="856194" cy="856194"/>
      </dsp:txXfrm>
    </dsp:sp>
    <dsp:sp modelId="{D35E98B9-1D16-4B07-94BD-1EF5F97B087F}">
      <dsp:nvSpPr>
        <dsp:cNvPr id="0" name=""/>
        <dsp:cNvSpPr/>
      </dsp:nvSpPr>
      <dsp:spPr>
        <a:xfrm>
          <a:off x="3850855" y="-319785"/>
          <a:ext cx="1108763" cy="1577836"/>
        </a:xfrm>
        <a:prstGeom prst="ellipse">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l-GR" sz="1000" kern="1200" dirty="0" smtClean="0">
              <a:solidFill>
                <a:srgbClr val="FF0000"/>
              </a:solidFill>
            </a:rPr>
            <a:t>παράγεται</a:t>
          </a:r>
          <a:r>
            <a:rPr lang="el-GR" sz="1000" kern="1200" dirty="0" smtClean="0"/>
            <a:t> </a:t>
          </a:r>
          <a:r>
            <a:rPr lang="el-GR" sz="1000" kern="1200" dirty="0" smtClean="0">
              <a:solidFill>
                <a:srgbClr val="FF0000"/>
              </a:solidFill>
            </a:rPr>
            <a:t>ηλεκτρικό ρεύμα από τα υδροηλεκτρικά εργοστάσια</a:t>
          </a:r>
          <a:endParaRPr lang="el-GR" sz="1000" kern="1200" dirty="0">
            <a:solidFill>
              <a:srgbClr val="FF0000"/>
            </a:solidFill>
          </a:endParaRPr>
        </a:p>
      </dsp:txBody>
      <dsp:txXfrm>
        <a:off x="4013230" y="-88716"/>
        <a:ext cx="784013" cy="1115698"/>
      </dsp:txXfrm>
    </dsp:sp>
    <dsp:sp modelId="{6FA33BC5-E5B1-4F43-97FE-AB772835A0BD}">
      <dsp:nvSpPr>
        <dsp:cNvPr id="0" name=""/>
        <dsp:cNvSpPr/>
      </dsp:nvSpPr>
      <dsp:spPr>
        <a:xfrm>
          <a:off x="5164861" y="982479"/>
          <a:ext cx="1082700" cy="1555569"/>
        </a:xfrm>
        <a:prstGeom prst="ellipse">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l-GR" sz="1000" kern="1200" dirty="0" smtClean="0">
              <a:solidFill>
                <a:srgbClr val="FF0000"/>
              </a:solidFill>
            </a:rPr>
            <a:t>Ο τεχνητός ορίζοντας στα αεροσκάφη απεικονίζει την κλίση του αεροπλάνου </a:t>
          </a:r>
          <a:endParaRPr lang="el-GR" sz="1000" kern="1200" dirty="0">
            <a:solidFill>
              <a:srgbClr val="FF0000"/>
            </a:solidFill>
          </a:endParaRPr>
        </a:p>
      </dsp:txBody>
      <dsp:txXfrm>
        <a:off x="5323419" y="1210287"/>
        <a:ext cx="765584" cy="1099953"/>
      </dsp:txXfrm>
    </dsp:sp>
    <dsp:sp modelId="{866215FD-214D-44A6-A19C-8133D7F4A1AF}">
      <dsp:nvSpPr>
        <dsp:cNvPr id="0" name=""/>
        <dsp:cNvSpPr/>
      </dsp:nvSpPr>
      <dsp:spPr>
        <a:xfrm>
          <a:off x="3811751" y="2241538"/>
          <a:ext cx="1181597" cy="1526751"/>
        </a:xfrm>
        <a:prstGeom prst="ellipse">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l-GR" sz="1000" kern="1200" dirty="0" smtClean="0">
              <a:solidFill>
                <a:srgbClr val="FF0000"/>
              </a:solidFill>
            </a:rPr>
            <a:t>οι τεχνητοί δορυφόροι είναι και αυτοί μια εφαρμογή της βαρύτητας</a:t>
          </a:r>
          <a:endParaRPr lang="el-GR" sz="1000" kern="1200" dirty="0">
            <a:solidFill>
              <a:srgbClr val="FF0000"/>
            </a:solidFill>
          </a:endParaRPr>
        </a:p>
      </dsp:txBody>
      <dsp:txXfrm>
        <a:off x="3984792" y="2465126"/>
        <a:ext cx="835515" cy="1079575"/>
      </dsp:txXfrm>
    </dsp:sp>
    <dsp:sp modelId="{0A5DAAE4-5D0D-4CB6-B212-0763225B47D6}">
      <dsp:nvSpPr>
        <dsp:cNvPr id="0" name=""/>
        <dsp:cNvSpPr/>
      </dsp:nvSpPr>
      <dsp:spPr>
        <a:xfrm>
          <a:off x="2622067" y="997349"/>
          <a:ext cx="1043075" cy="1472192"/>
        </a:xfrm>
        <a:prstGeom prst="ellipse">
          <a:avLst/>
        </a:prstGeom>
        <a:solidFill>
          <a:schemeClr val="accent5">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l-GR" sz="1000" kern="1200" dirty="0" smtClean="0">
              <a:solidFill>
                <a:srgbClr val="FF0000"/>
              </a:solidFill>
            </a:rPr>
            <a:t>Ένα ρολόι που λειτουργεί με ένα εκκρεμές  για τον υπολογισμό του χρόνου</a:t>
          </a:r>
          <a:endParaRPr lang="el-GR" sz="1000" kern="1200" dirty="0">
            <a:solidFill>
              <a:srgbClr val="FF0000"/>
            </a:solidFill>
          </a:endParaRPr>
        </a:p>
      </dsp:txBody>
      <dsp:txXfrm>
        <a:off x="2774822" y="1212947"/>
        <a:ext cx="737565" cy="1040996"/>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EC173C2-E6A9-487F-AD15-6FEADADC94BB}" type="datetimeFigureOut">
              <a:rPr lang="el-GR" smtClean="0"/>
              <a:t>23/04/2018</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8C5071-C64E-43C9-B259-E108DBD2F069}" type="slidenum">
              <a:rPr lang="el-GR" smtClean="0"/>
              <a:t>‹#›</a:t>
            </a:fld>
            <a:endParaRPr lang="el-GR"/>
          </a:p>
        </p:txBody>
      </p:sp>
    </p:spTree>
    <p:extLst>
      <p:ext uri="{BB962C8B-B14F-4D97-AF65-F5344CB8AC3E}">
        <p14:creationId xmlns:p14="http://schemas.microsoft.com/office/powerpoint/2010/main" val="38834432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AF8C5071-C64E-43C9-B259-E108DBD2F069}" type="slidenum">
              <a:rPr lang="el-GR" smtClean="0"/>
              <a:t>1</a:t>
            </a:fld>
            <a:endParaRPr lang="el-GR"/>
          </a:p>
        </p:txBody>
      </p:sp>
    </p:spTree>
    <p:extLst>
      <p:ext uri="{BB962C8B-B14F-4D97-AF65-F5344CB8AC3E}">
        <p14:creationId xmlns:p14="http://schemas.microsoft.com/office/powerpoint/2010/main" val="8592351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AF8C5071-C64E-43C9-B259-E108DBD2F069}" type="slidenum">
              <a:rPr lang="el-GR" smtClean="0"/>
              <a:t>3</a:t>
            </a:fld>
            <a:endParaRPr lang="el-GR"/>
          </a:p>
        </p:txBody>
      </p:sp>
    </p:spTree>
    <p:extLst>
      <p:ext uri="{BB962C8B-B14F-4D97-AF65-F5344CB8AC3E}">
        <p14:creationId xmlns:p14="http://schemas.microsoft.com/office/powerpoint/2010/main" val="2943236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AF8C5071-C64E-43C9-B259-E108DBD2F069}" type="slidenum">
              <a:rPr lang="el-GR" smtClean="0"/>
              <a:t>5</a:t>
            </a:fld>
            <a:endParaRPr lang="el-GR"/>
          </a:p>
        </p:txBody>
      </p:sp>
    </p:spTree>
    <p:extLst>
      <p:ext uri="{BB962C8B-B14F-4D97-AF65-F5344CB8AC3E}">
        <p14:creationId xmlns:p14="http://schemas.microsoft.com/office/powerpoint/2010/main" val="7753386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AF8C5071-C64E-43C9-B259-E108DBD2F069}" type="slidenum">
              <a:rPr lang="el-GR" smtClean="0"/>
              <a:t>6</a:t>
            </a:fld>
            <a:endParaRPr lang="el-GR"/>
          </a:p>
        </p:txBody>
      </p:sp>
    </p:spTree>
    <p:extLst>
      <p:ext uri="{BB962C8B-B14F-4D97-AF65-F5344CB8AC3E}">
        <p14:creationId xmlns:p14="http://schemas.microsoft.com/office/powerpoint/2010/main" val="82247298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l-GR" smtClean="0"/>
              <a:t>Στυλ κύριου τίτλου</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799B27D2-9812-4272-A5A7-1D1C0060F492}" type="datetime1">
              <a:rPr lang="el-GR" smtClean="0"/>
              <a:t>23/04/2018</a:t>
            </a:fld>
            <a:endParaRPr lang="el-GR"/>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r>
              <a:rPr lang="el-GR" smtClean="0"/>
              <a:t>"Η βαρύτητα"</a:t>
            </a:r>
            <a:endParaRPr lang="el-GR"/>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970BF487-A0FF-407D-9518-6D2CBE830DDB}" type="slidenum">
              <a:rPr lang="el-GR" smtClean="0"/>
              <a:t>‹#›</a:t>
            </a:fld>
            <a:endParaRPr lang="el-GR"/>
          </a:p>
        </p:txBody>
      </p:sp>
    </p:spTree>
    <p:extLst>
      <p:ext uri="{BB962C8B-B14F-4D97-AF65-F5344CB8AC3E}">
        <p14:creationId xmlns:p14="http://schemas.microsoft.com/office/powerpoint/2010/main" val="4022900230"/>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Πανοραμική εικόνα με λεζάντα">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l-GR" smtClean="0"/>
              <a:t>Στυλ κύριου τίτλου</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smtClean="0"/>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Date Placeholder 4"/>
          <p:cNvSpPr>
            <a:spLocks noGrp="1"/>
          </p:cNvSpPr>
          <p:nvPr>
            <p:ph type="dt" sz="half" idx="10"/>
          </p:nvPr>
        </p:nvSpPr>
        <p:spPr/>
        <p:txBody>
          <a:bodyPr/>
          <a:lstStyle/>
          <a:p>
            <a:fld id="{A2839B45-FEC1-4AFC-904B-E5A10DAB1545}" type="datetime1">
              <a:rPr lang="el-GR" smtClean="0"/>
              <a:t>23/04/2018</a:t>
            </a:fld>
            <a:endParaRPr lang="el-GR"/>
          </a:p>
        </p:txBody>
      </p:sp>
      <p:sp>
        <p:nvSpPr>
          <p:cNvPr id="6" name="Footer Placeholder 5"/>
          <p:cNvSpPr>
            <a:spLocks noGrp="1"/>
          </p:cNvSpPr>
          <p:nvPr>
            <p:ph type="ftr" sz="quarter" idx="11"/>
          </p:nvPr>
        </p:nvSpPr>
        <p:spPr/>
        <p:txBody>
          <a:bodyPr/>
          <a:lstStyle/>
          <a:p>
            <a:r>
              <a:rPr lang="el-GR" smtClean="0"/>
              <a:t>"Η βαρύτητα"</a:t>
            </a:r>
            <a:endParaRPr lang="el-G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970BF487-A0FF-407D-9518-6D2CBE830DDB}" type="slidenum">
              <a:rPr lang="el-GR" smtClean="0"/>
              <a:t>‹#›</a:t>
            </a:fld>
            <a:endParaRPr lang="el-GR"/>
          </a:p>
        </p:txBody>
      </p:sp>
    </p:spTree>
    <p:extLst>
      <p:ext uri="{BB962C8B-B14F-4D97-AF65-F5344CB8AC3E}">
        <p14:creationId xmlns:p14="http://schemas.microsoft.com/office/powerpoint/2010/main" val="3856924415"/>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Τίτλος και λεζάντα">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l-GR" smtClean="0"/>
              <a:t>Στυλ κύριου τίτλου</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4" name="Date Placeholder 3"/>
          <p:cNvSpPr>
            <a:spLocks noGrp="1"/>
          </p:cNvSpPr>
          <p:nvPr>
            <p:ph type="dt" sz="half" idx="10"/>
          </p:nvPr>
        </p:nvSpPr>
        <p:spPr/>
        <p:txBody>
          <a:bodyPr/>
          <a:lstStyle/>
          <a:p>
            <a:fld id="{3B016258-D0D0-4407-86DF-8FE210C74E76}" type="datetime1">
              <a:rPr lang="el-GR" smtClean="0"/>
              <a:t>23/04/2018</a:t>
            </a:fld>
            <a:endParaRPr lang="el-GR"/>
          </a:p>
        </p:txBody>
      </p:sp>
      <p:sp>
        <p:nvSpPr>
          <p:cNvPr id="5" name="Footer Placeholder 4"/>
          <p:cNvSpPr>
            <a:spLocks noGrp="1"/>
          </p:cNvSpPr>
          <p:nvPr>
            <p:ph type="ftr" sz="quarter" idx="11"/>
          </p:nvPr>
        </p:nvSpPr>
        <p:spPr/>
        <p:txBody>
          <a:bodyPr/>
          <a:lstStyle/>
          <a:p>
            <a:r>
              <a:rPr lang="el-GR" smtClean="0"/>
              <a:t>"Η βαρύτητα"</a:t>
            </a:r>
            <a:endParaRPr lang="el-G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970BF487-A0FF-407D-9518-6D2CBE830DDB}" type="slidenum">
              <a:rPr lang="el-GR" smtClean="0"/>
              <a:t>‹#›</a:t>
            </a:fld>
            <a:endParaRPr lang="el-GR"/>
          </a:p>
        </p:txBody>
      </p:sp>
    </p:spTree>
    <p:extLst>
      <p:ext uri="{BB962C8B-B14F-4D97-AF65-F5344CB8AC3E}">
        <p14:creationId xmlns:p14="http://schemas.microsoft.com/office/powerpoint/2010/main" val="3094498425"/>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Εισαγωγικά με λεζάντα">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l-GR" smtClean="0"/>
              <a:t>Στυλ κύριου τίτλου</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4" name="Date Placeholder 3"/>
          <p:cNvSpPr>
            <a:spLocks noGrp="1"/>
          </p:cNvSpPr>
          <p:nvPr>
            <p:ph type="dt" sz="half" idx="10"/>
          </p:nvPr>
        </p:nvSpPr>
        <p:spPr/>
        <p:txBody>
          <a:bodyPr/>
          <a:lstStyle/>
          <a:p>
            <a:fld id="{A82075B8-EB64-4A94-ADDC-A66DCD400C7C}" type="datetime1">
              <a:rPr lang="el-GR" smtClean="0"/>
              <a:t>23/04/2018</a:t>
            </a:fld>
            <a:endParaRPr lang="el-GR"/>
          </a:p>
        </p:txBody>
      </p:sp>
      <p:sp>
        <p:nvSpPr>
          <p:cNvPr id="5" name="Footer Placeholder 4"/>
          <p:cNvSpPr>
            <a:spLocks noGrp="1"/>
          </p:cNvSpPr>
          <p:nvPr>
            <p:ph type="ftr" sz="quarter" idx="11"/>
          </p:nvPr>
        </p:nvSpPr>
        <p:spPr/>
        <p:txBody>
          <a:bodyPr/>
          <a:lstStyle/>
          <a:p>
            <a:r>
              <a:rPr lang="el-GR" smtClean="0"/>
              <a:t>"Η βαρύτητα"</a:t>
            </a:r>
            <a:endParaRPr lang="el-GR"/>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970BF487-A0FF-407D-9518-6D2CBE830DDB}" type="slidenum">
              <a:rPr lang="el-GR" smtClean="0"/>
              <a:t>‹#›</a:t>
            </a:fld>
            <a:endParaRPr lang="el-GR"/>
          </a:p>
        </p:txBody>
      </p:sp>
    </p:spTree>
    <p:extLst>
      <p:ext uri="{BB962C8B-B14F-4D97-AF65-F5344CB8AC3E}">
        <p14:creationId xmlns:p14="http://schemas.microsoft.com/office/powerpoint/2010/main" val="1006756392"/>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Κάρτα ονόματος">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l-GR" smtClean="0"/>
              <a:t>Στυλ κύριου τίτλου</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Date Placeholder 3"/>
          <p:cNvSpPr>
            <a:spLocks noGrp="1"/>
          </p:cNvSpPr>
          <p:nvPr>
            <p:ph type="dt" sz="half" idx="10"/>
          </p:nvPr>
        </p:nvSpPr>
        <p:spPr/>
        <p:txBody>
          <a:bodyPr/>
          <a:lstStyle/>
          <a:p>
            <a:fld id="{7D91907B-5271-4862-B5DE-02DB3A699148}" type="datetime1">
              <a:rPr lang="el-GR" smtClean="0"/>
              <a:t>23/04/2018</a:t>
            </a:fld>
            <a:endParaRPr lang="el-GR"/>
          </a:p>
        </p:txBody>
      </p:sp>
      <p:sp>
        <p:nvSpPr>
          <p:cNvPr id="5" name="Footer Placeholder 4"/>
          <p:cNvSpPr>
            <a:spLocks noGrp="1"/>
          </p:cNvSpPr>
          <p:nvPr>
            <p:ph type="ftr" sz="quarter" idx="11"/>
          </p:nvPr>
        </p:nvSpPr>
        <p:spPr/>
        <p:txBody>
          <a:bodyPr/>
          <a:lstStyle/>
          <a:p>
            <a:r>
              <a:rPr lang="el-GR" smtClean="0"/>
              <a:t>"Η βαρύτητα"</a:t>
            </a:r>
            <a:endParaRPr lang="el-GR"/>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970BF487-A0FF-407D-9518-6D2CBE830DDB}" type="slidenum">
              <a:rPr lang="el-GR" smtClean="0"/>
              <a:t>‹#›</a:t>
            </a:fld>
            <a:endParaRPr lang="el-GR"/>
          </a:p>
        </p:txBody>
      </p:sp>
    </p:spTree>
    <p:extLst>
      <p:ext uri="{BB962C8B-B14F-4D97-AF65-F5344CB8AC3E}">
        <p14:creationId xmlns:p14="http://schemas.microsoft.com/office/powerpoint/2010/main" val="3066319031"/>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στήλες">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l-GR" smtClean="0"/>
              <a:t>Στυλ κύριου τίτλου</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3057F9B-7061-47D9-BF27-A7CEB4026D42}" type="datetime1">
              <a:rPr lang="el-GR" smtClean="0"/>
              <a:t>23/04/2018</a:t>
            </a:fld>
            <a:endParaRPr lang="el-GR"/>
          </a:p>
        </p:txBody>
      </p:sp>
      <p:sp>
        <p:nvSpPr>
          <p:cNvPr id="8" name="Footer Placeholder 7"/>
          <p:cNvSpPr>
            <a:spLocks noGrp="1"/>
          </p:cNvSpPr>
          <p:nvPr>
            <p:ph type="ftr" sz="quarter" idx="11"/>
          </p:nvPr>
        </p:nvSpPr>
        <p:spPr/>
        <p:txBody>
          <a:bodyPr/>
          <a:lstStyle/>
          <a:p>
            <a:r>
              <a:rPr lang="el-GR" smtClean="0"/>
              <a:t>"Η βαρύτητα"</a:t>
            </a:r>
            <a:endParaRPr lang="el-GR"/>
          </a:p>
        </p:txBody>
      </p:sp>
      <p:sp>
        <p:nvSpPr>
          <p:cNvPr id="9" name="Slide Number Placeholder 8"/>
          <p:cNvSpPr>
            <a:spLocks noGrp="1"/>
          </p:cNvSpPr>
          <p:nvPr>
            <p:ph type="sldNum" sz="quarter" idx="12"/>
          </p:nvPr>
        </p:nvSpPr>
        <p:spPr/>
        <p:txBody>
          <a:bodyPr/>
          <a:lstStyle/>
          <a:p>
            <a:fld id="{970BF487-A0FF-407D-9518-6D2CBE830DDB}" type="slidenum">
              <a:rPr lang="el-GR" smtClean="0"/>
              <a:t>‹#›</a:t>
            </a:fld>
            <a:endParaRPr lang="el-GR"/>
          </a:p>
        </p:txBody>
      </p:sp>
    </p:spTree>
    <p:extLst>
      <p:ext uri="{BB962C8B-B14F-4D97-AF65-F5344CB8AC3E}">
        <p14:creationId xmlns:p14="http://schemas.microsoft.com/office/powerpoint/2010/main" val="4127683613"/>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Στήλη 3 εικόνων">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l-GR" smtClean="0"/>
              <a:t>Στυλ κύριου τίτλου</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smtClean="0"/>
              <a:t>Κάντε κλικ στο εικονίδιο για να προσθέσετε εικόνα</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smtClean="0"/>
              <a:t>Κάντε κλικ στο εικονίδιο για να προσθέσετε εικόνα</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smtClean="0"/>
              <a:t>Κάντε κλικ στο εικονίδιο για να προσθέσετε εικόνα</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A35F144F-88C4-4F06-9650-7DD83007D0A2}" type="datetime1">
              <a:rPr lang="el-GR" smtClean="0"/>
              <a:t>23/04/2018</a:t>
            </a:fld>
            <a:endParaRPr lang="el-GR"/>
          </a:p>
        </p:txBody>
      </p:sp>
      <p:sp>
        <p:nvSpPr>
          <p:cNvPr id="8" name="Footer Placeholder 7"/>
          <p:cNvSpPr>
            <a:spLocks noGrp="1"/>
          </p:cNvSpPr>
          <p:nvPr>
            <p:ph type="ftr" sz="quarter" idx="11"/>
          </p:nvPr>
        </p:nvSpPr>
        <p:spPr>
          <a:xfrm>
            <a:off x="561111" y="6391838"/>
            <a:ext cx="3644282" cy="304801"/>
          </a:xfrm>
        </p:spPr>
        <p:txBody>
          <a:bodyPr/>
          <a:lstStyle/>
          <a:p>
            <a:r>
              <a:rPr lang="el-GR" smtClean="0"/>
              <a:t>"Η βαρύτητα"</a:t>
            </a:r>
            <a:endParaRPr lang="el-GR"/>
          </a:p>
        </p:txBody>
      </p:sp>
      <p:sp>
        <p:nvSpPr>
          <p:cNvPr id="9" name="Slide Number Placeholder 8"/>
          <p:cNvSpPr>
            <a:spLocks noGrp="1"/>
          </p:cNvSpPr>
          <p:nvPr>
            <p:ph type="sldNum" sz="quarter" idx="12"/>
          </p:nvPr>
        </p:nvSpPr>
        <p:spPr/>
        <p:txBody>
          <a:bodyPr/>
          <a:lstStyle/>
          <a:p>
            <a:fld id="{970BF487-A0FF-407D-9518-6D2CBE830DDB}" type="slidenum">
              <a:rPr lang="el-GR" smtClean="0"/>
              <a:t>‹#›</a:t>
            </a:fld>
            <a:endParaRPr lang="el-GR"/>
          </a:p>
        </p:txBody>
      </p:sp>
    </p:spTree>
    <p:extLst>
      <p:ext uri="{BB962C8B-B14F-4D97-AF65-F5344CB8AC3E}">
        <p14:creationId xmlns:p14="http://schemas.microsoft.com/office/powerpoint/2010/main" val="182808625"/>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l-GR" smtClean="0"/>
              <a:t>Στυλ κύριου τίτλου</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BA8FE5E7-A37D-4A26-93FC-7D89F820E02E}" type="datetime1">
              <a:rPr lang="el-GR" smtClean="0"/>
              <a:t>23/04/2018</a:t>
            </a:fld>
            <a:endParaRPr lang="el-GR"/>
          </a:p>
        </p:txBody>
      </p:sp>
      <p:sp>
        <p:nvSpPr>
          <p:cNvPr id="5" name="Footer Placeholder 4"/>
          <p:cNvSpPr>
            <a:spLocks noGrp="1"/>
          </p:cNvSpPr>
          <p:nvPr>
            <p:ph type="ftr" sz="quarter" idx="11"/>
          </p:nvPr>
        </p:nvSpPr>
        <p:spPr/>
        <p:txBody>
          <a:bodyPr/>
          <a:lstStyle/>
          <a:p>
            <a:r>
              <a:rPr lang="el-GR" smtClean="0"/>
              <a:t>"Η βαρύτητα"</a:t>
            </a:r>
            <a:endParaRPr lang="el-GR"/>
          </a:p>
        </p:txBody>
      </p:sp>
      <p:sp>
        <p:nvSpPr>
          <p:cNvPr id="6" name="Slide Number Placeholder 5"/>
          <p:cNvSpPr>
            <a:spLocks noGrp="1"/>
          </p:cNvSpPr>
          <p:nvPr>
            <p:ph type="sldNum" sz="quarter" idx="12"/>
          </p:nvPr>
        </p:nvSpPr>
        <p:spPr/>
        <p:txBody>
          <a:bodyPr/>
          <a:lstStyle/>
          <a:p>
            <a:fld id="{970BF487-A0FF-407D-9518-6D2CBE830DDB}" type="slidenum">
              <a:rPr lang="el-GR" smtClean="0"/>
              <a:t>‹#›</a:t>
            </a:fld>
            <a:endParaRPr lang="el-GR"/>
          </a:p>
        </p:txBody>
      </p:sp>
    </p:spTree>
    <p:extLst>
      <p:ext uri="{BB962C8B-B14F-4D97-AF65-F5344CB8AC3E}">
        <p14:creationId xmlns:p14="http://schemas.microsoft.com/office/powerpoint/2010/main" val="3688796357"/>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Κατακόρυφος τίτλος και Κείμενο">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l-GR" smtClean="0"/>
              <a:t>Στυλ κύριου τίτλου</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B2671D38-8D67-4DA9-A8DE-68F5E51FF3FA}" type="datetime1">
              <a:rPr lang="el-GR" smtClean="0"/>
              <a:t>23/04/2018</a:t>
            </a:fld>
            <a:endParaRPr lang="el-GR"/>
          </a:p>
        </p:txBody>
      </p:sp>
      <p:sp>
        <p:nvSpPr>
          <p:cNvPr id="5" name="Footer Placeholder 4"/>
          <p:cNvSpPr>
            <a:spLocks noGrp="1"/>
          </p:cNvSpPr>
          <p:nvPr>
            <p:ph type="ftr" sz="quarter" idx="11"/>
          </p:nvPr>
        </p:nvSpPr>
        <p:spPr/>
        <p:txBody>
          <a:bodyPr/>
          <a:lstStyle/>
          <a:p>
            <a:r>
              <a:rPr lang="el-GR" smtClean="0"/>
              <a:t>"Η βαρύτητα"</a:t>
            </a:r>
            <a:endParaRPr lang="el-GR"/>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970BF487-A0FF-407D-9518-6D2CBE830DDB}" type="slidenum">
              <a:rPr lang="el-GR" smtClean="0"/>
              <a:t>‹#›</a:t>
            </a:fld>
            <a:endParaRPr lang="el-GR"/>
          </a:p>
        </p:txBody>
      </p:sp>
    </p:spTree>
    <p:extLst>
      <p:ext uri="{BB962C8B-B14F-4D97-AF65-F5344CB8AC3E}">
        <p14:creationId xmlns:p14="http://schemas.microsoft.com/office/powerpoint/2010/main" val="3058685162"/>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p:txBody>
          <a:bodyPr/>
          <a:lstStyle/>
          <a:p>
            <a:fld id="{4C4A8C90-DB6E-4BB6-A9FE-FC6BB56028AC}" type="datetime1">
              <a:rPr lang="el-GR" smtClean="0"/>
              <a:t>23/04/2018</a:t>
            </a:fld>
            <a:endParaRPr lang="el-GR"/>
          </a:p>
        </p:txBody>
      </p:sp>
      <p:sp>
        <p:nvSpPr>
          <p:cNvPr id="5" name="Footer Placeholder 4"/>
          <p:cNvSpPr>
            <a:spLocks noGrp="1"/>
          </p:cNvSpPr>
          <p:nvPr>
            <p:ph type="ftr" sz="quarter" idx="11"/>
          </p:nvPr>
        </p:nvSpPr>
        <p:spPr/>
        <p:txBody>
          <a:bodyPr/>
          <a:lstStyle/>
          <a:p>
            <a:r>
              <a:rPr lang="el-GR" smtClean="0"/>
              <a:t>"Η βαρύτητα"</a:t>
            </a:r>
            <a:endParaRPr lang="el-GR" dirty="0"/>
          </a:p>
        </p:txBody>
      </p:sp>
      <p:sp>
        <p:nvSpPr>
          <p:cNvPr id="6" name="Slide Number Placeholder 5"/>
          <p:cNvSpPr>
            <a:spLocks noGrp="1"/>
          </p:cNvSpPr>
          <p:nvPr>
            <p:ph type="sldNum" sz="quarter" idx="12"/>
          </p:nvPr>
        </p:nvSpPr>
        <p:spPr/>
        <p:txBody>
          <a:bodyPr/>
          <a:lstStyle/>
          <a:p>
            <a:fld id="{970BF487-A0FF-407D-9518-6D2CBE830DDB}" type="slidenum">
              <a:rPr lang="el-GR" smtClean="0"/>
              <a:t>‹#›</a:t>
            </a:fld>
            <a:endParaRPr lang="el-GR"/>
          </a:p>
        </p:txBody>
      </p:sp>
      <p:pic>
        <p:nvPicPr>
          <p:cNvPr id="7" name="Εικόνα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6176963"/>
            <a:ext cx="663504" cy="704507"/>
          </a:xfrm>
          <a:prstGeom prst="rect">
            <a:avLst/>
          </a:prstGeom>
        </p:spPr>
      </p:pic>
      <p:sp>
        <p:nvSpPr>
          <p:cNvPr id="8" name="TextBox 7"/>
          <p:cNvSpPr txBox="1"/>
          <p:nvPr userDrawn="1"/>
        </p:nvSpPr>
        <p:spPr>
          <a:xfrm>
            <a:off x="2124075" y="494270"/>
            <a:ext cx="184731" cy="369332"/>
          </a:xfrm>
          <a:prstGeom prst="rect">
            <a:avLst/>
          </a:prstGeom>
          <a:noFill/>
        </p:spPr>
        <p:txBody>
          <a:bodyPr wrap="none" rtlCol="0">
            <a:spAutoFit/>
          </a:bodyPr>
          <a:lstStyle/>
          <a:p>
            <a:endParaRPr lang="el-GR" dirty="0"/>
          </a:p>
        </p:txBody>
      </p:sp>
      <p:sp>
        <p:nvSpPr>
          <p:cNvPr id="9" name="TextBox 8"/>
          <p:cNvSpPr txBox="1"/>
          <p:nvPr userDrawn="1"/>
        </p:nvSpPr>
        <p:spPr>
          <a:xfrm>
            <a:off x="6351373" y="704335"/>
            <a:ext cx="184731" cy="369332"/>
          </a:xfrm>
          <a:prstGeom prst="rect">
            <a:avLst/>
          </a:prstGeom>
          <a:noFill/>
        </p:spPr>
        <p:txBody>
          <a:bodyPr wrap="none" rtlCol="0">
            <a:spAutoFit/>
          </a:bodyPr>
          <a:lstStyle/>
          <a:p>
            <a:endParaRPr lang="el-GR" dirty="0"/>
          </a:p>
        </p:txBody>
      </p:sp>
    </p:spTree>
    <p:extLst>
      <p:ext uri="{BB962C8B-B14F-4D97-AF65-F5344CB8AC3E}">
        <p14:creationId xmlns:p14="http://schemas.microsoft.com/office/powerpoint/2010/main" val="170047360"/>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l-GR" smtClean="0"/>
              <a:t>Στυλ κύριου τίτλου</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Date Placeholder 3"/>
          <p:cNvSpPr>
            <a:spLocks noGrp="1"/>
          </p:cNvSpPr>
          <p:nvPr>
            <p:ph type="dt" sz="half" idx="10"/>
          </p:nvPr>
        </p:nvSpPr>
        <p:spPr/>
        <p:txBody>
          <a:bodyPr/>
          <a:lstStyle/>
          <a:p>
            <a:fld id="{3F3AADE9-C079-4782-9ADB-E56A295478BA}" type="datetime1">
              <a:rPr lang="el-GR" smtClean="0"/>
              <a:t>23/04/2018</a:t>
            </a:fld>
            <a:endParaRPr lang="el-GR"/>
          </a:p>
        </p:txBody>
      </p:sp>
      <p:sp>
        <p:nvSpPr>
          <p:cNvPr id="5" name="Footer Placeholder 4"/>
          <p:cNvSpPr>
            <a:spLocks noGrp="1"/>
          </p:cNvSpPr>
          <p:nvPr>
            <p:ph type="ftr" sz="quarter" idx="11"/>
          </p:nvPr>
        </p:nvSpPr>
        <p:spPr/>
        <p:txBody>
          <a:bodyPr/>
          <a:lstStyle/>
          <a:p>
            <a:r>
              <a:rPr lang="el-GR" smtClean="0"/>
              <a:t>"Η βαρύτητα"</a:t>
            </a:r>
            <a:endParaRPr lang="el-G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970BF487-A0FF-407D-9518-6D2CBE830DDB}" type="slidenum">
              <a:rPr lang="el-GR" smtClean="0"/>
              <a:t>‹#›</a:t>
            </a:fld>
            <a:endParaRPr lang="el-GR"/>
          </a:p>
        </p:txBody>
      </p:sp>
    </p:spTree>
    <p:extLst>
      <p:ext uri="{BB962C8B-B14F-4D97-AF65-F5344CB8AC3E}">
        <p14:creationId xmlns:p14="http://schemas.microsoft.com/office/powerpoint/2010/main" val="892346659"/>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5" name="Date Placeholder 4"/>
          <p:cNvSpPr>
            <a:spLocks noGrp="1"/>
          </p:cNvSpPr>
          <p:nvPr>
            <p:ph type="dt" sz="half" idx="10"/>
          </p:nvPr>
        </p:nvSpPr>
        <p:spPr/>
        <p:txBody>
          <a:bodyPr/>
          <a:lstStyle/>
          <a:p>
            <a:fld id="{7029BE7E-CACF-4C59-8F0E-8BE70E5DBE56}" type="datetime1">
              <a:rPr lang="el-GR" smtClean="0"/>
              <a:t>23/04/2018</a:t>
            </a:fld>
            <a:endParaRPr lang="el-GR"/>
          </a:p>
        </p:txBody>
      </p:sp>
      <p:sp>
        <p:nvSpPr>
          <p:cNvPr id="6" name="Footer Placeholder 5"/>
          <p:cNvSpPr>
            <a:spLocks noGrp="1"/>
          </p:cNvSpPr>
          <p:nvPr>
            <p:ph type="ftr" sz="quarter" idx="11"/>
          </p:nvPr>
        </p:nvSpPr>
        <p:spPr/>
        <p:txBody>
          <a:bodyPr/>
          <a:lstStyle/>
          <a:p>
            <a:r>
              <a:rPr lang="el-GR" smtClean="0"/>
              <a:t>"Η βαρύτητα"</a:t>
            </a:r>
            <a:endParaRPr lang="el-GR"/>
          </a:p>
        </p:txBody>
      </p:sp>
      <p:sp>
        <p:nvSpPr>
          <p:cNvPr id="7" name="Slide Number Placeholder 6"/>
          <p:cNvSpPr>
            <a:spLocks noGrp="1"/>
          </p:cNvSpPr>
          <p:nvPr>
            <p:ph type="sldNum" sz="quarter" idx="12"/>
          </p:nvPr>
        </p:nvSpPr>
        <p:spPr/>
        <p:txBody>
          <a:bodyPr/>
          <a:lstStyle/>
          <a:p>
            <a:fld id="{970BF487-A0FF-407D-9518-6D2CBE830DDB}" type="slidenum">
              <a:rPr lang="el-GR" smtClean="0"/>
              <a:t>‹#›</a:t>
            </a:fld>
            <a:endParaRPr lang="el-GR"/>
          </a:p>
        </p:txBody>
      </p:sp>
    </p:spTree>
    <p:extLst>
      <p:ext uri="{BB962C8B-B14F-4D97-AF65-F5344CB8AC3E}">
        <p14:creationId xmlns:p14="http://schemas.microsoft.com/office/powerpoint/2010/main" val="1558850486"/>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l-GR" smtClean="0"/>
              <a:t>Στυλ κύριου τίτλου</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7" name="Date Placeholder 6"/>
          <p:cNvSpPr>
            <a:spLocks noGrp="1"/>
          </p:cNvSpPr>
          <p:nvPr>
            <p:ph type="dt" sz="half" idx="10"/>
          </p:nvPr>
        </p:nvSpPr>
        <p:spPr/>
        <p:txBody>
          <a:bodyPr/>
          <a:lstStyle/>
          <a:p>
            <a:fld id="{9C8C9A0B-05C4-4517-A509-83294E2C96B3}" type="datetime1">
              <a:rPr lang="el-GR" smtClean="0"/>
              <a:t>23/04/2018</a:t>
            </a:fld>
            <a:endParaRPr lang="el-GR"/>
          </a:p>
        </p:txBody>
      </p:sp>
      <p:sp>
        <p:nvSpPr>
          <p:cNvPr id="8" name="Footer Placeholder 7"/>
          <p:cNvSpPr>
            <a:spLocks noGrp="1"/>
          </p:cNvSpPr>
          <p:nvPr>
            <p:ph type="ftr" sz="quarter" idx="11"/>
          </p:nvPr>
        </p:nvSpPr>
        <p:spPr/>
        <p:txBody>
          <a:bodyPr/>
          <a:lstStyle/>
          <a:p>
            <a:r>
              <a:rPr lang="el-GR" smtClean="0"/>
              <a:t>"Η βαρύτητα"</a:t>
            </a:r>
            <a:endParaRPr lang="el-GR"/>
          </a:p>
        </p:txBody>
      </p:sp>
      <p:sp>
        <p:nvSpPr>
          <p:cNvPr id="9" name="Slide Number Placeholder 8"/>
          <p:cNvSpPr>
            <a:spLocks noGrp="1"/>
          </p:cNvSpPr>
          <p:nvPr>
            <p:ph type="sldNum" sz="quarter" idx="12"/>
          </p:nvPr>
        </p:nvSpPr>
        <p:spPr/>
        <p:txBody>
          <a:bodyPr/>
          <a:lstStyle/>
          <a:p>
            <a:fld id="{970BF487-A0FF-407D-9518-6D2CBE830DDB}" type="slidenum">
              <a:rPr lang="el-GR" smtClean="0"/>
              <a:t>‹#›</a:t>
            </a:fld>
            <a:endParaRPr lang="el-GR"/>
          </a:p>
        </p:txBody>
      </p:sp>
    </p:spTree>
    <p:extLst>
      <p:ext uri="{BB962C8B-B14F-4D97-AF65-F5344CB8AC3E}">
        <p14:creationId xmlns:p14="http://schemas.microsoft.com/office/powerpoint/2010/main" val="488300830"/>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l-GR" smtClean="0"/>
              <a:t>Στυλ κύριου τίτλου</a:t>
            </a:r>
            <a:endParaRPr lang="en-US" dirty="0"/>
          </a:p>
        </p:txBody>
      </p:sp>
      <p:sp>
        <p:nvSpPr>
          <p:cNvPr id="3" name="Date Placeholder 2"/>
          <p:cNvSpPr>
            <a:spLocks noGrp="1"/>
          </p:cNvSpPr>
          <p:nvPr>
            <p:ph type="dt" sz="half" idx="10"/>
          </p:nvPr>
        </p:nvSpPr>
        <p:spPr/>
        <p:txBody>
          <a:bodyPr/>
          <a:lstStyle/>
          <a:p>
            <a:fld id="{3C7D55F7-1B62-4A56-A5C6-056E02AD3E01}" type="datetime1">
              <a:rPr lang="el-GR" smtClean="0"/>
              <a:t>23/04/2018</a:t>
            </a:fld>
            <a:endParaRPr lang="el-GR"/>
          </a:p>
        </p:txBody>
      </p:sp>
      <p:sp>
        <p:nvSpPr>
          <p:cNvPr id="4" name="Footer Placeholder 3"/>
          <p:cNvSpPr>
            <a:spLocks noGrp="1"/>
          </p:cNvSpPr>
          <p:nvPr>
            <p:ph type="ftr" sz="quarter" idx="11"/>
          </p:nvPr>
        </p:nvSpPr>
        <p:spPr/>
        <p:txBody>
          <a:bodyPr/>
          <a:lstStyle/>
          <a:p>
            <a:r>
              <a:rPr lang="el-GR" smtClean="0"/>
              <a:t>"Η βαρύτητα"</a:t>
            </a:r>
            <a:endParaRPr lang="el-GR"/>
          </a:p>
        </p:txBody>
      </p:sp>
      <p:sp>
        <p:nvSpPr>
          <p:cNvPr id="5" name="Slide Number Placeholder 4"/>
          <p:cNvSpPr>
            <a:spLocks noGrp="1"/>
          </p:cNvSpPr>
          <p:nvPr>
            <p:ph type="sldNum" sz="quarter" idx="12"/>
          </p:nvPr>
        </p:nvSpPr>
        <p:spPr/>
        <p:txBody>
          <a:bodyPr/>
          <a:lstStyle/>
          <a:p>
            <a:fld id="{970BF487-A0FF-407D-9518-6D2CBE830DDB}" type="slidenum">
              <a:rPr lang="el-GR" smtClean="0"/>
              <a:t>‹#›</a:t>
            </a:fld>
            <a:endParaRPr lang="el-GR"/>
          </a:p>
        </p:txBody>
      </p:sp>
    </p:spTree>
    <p:extLst>
      <p:ext uri="{BB962C8B-B14F-4D97-AF65-F5344CB8AC3E}">
        <p14:creationId xmlns:p14="http://schemas.microsoft.com/office/powerpoint/2010/main" val="3219405678"/>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Κενή">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59A75F-9B40-4AB4-B15E-DCDF30E9B1CC}" type="datetime1">
              <a:rPr lang="el-GR" smtClean="0"/>
              <a:t>23/04/2018</a:t>
            </a:fld>
            <a:endParaRPr lang="el-GR"/>
          </a:p>
        </p:txBody>
      </p:sp>
      <p:sp>
        <p:nvSpPr>
          <p:cNvPr id="3" name="Footer Placeholder 2"/>
          <p:cNvSpPr>
            <a:spLocks noGrp="1"/>
          </p:cNvSpPr>
          <p:nvPr>
            <p:ph type="ftr" sz="quarter" idx="11"/>
          </p:nvPr>
        </p:nvSpPr>
        <p:spPr/>
        <p:txBody>
          <a:bodyPr/>
          <a:lstStyle/>
          <a:p>
            <a:r>
              <a:rPr lang="el-GR" smtClean="0"/>
              <a:t>"Η βαρύτητα"</a:t>
            </a:r>
            <a:endParaRPr lang="el-GR"/>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970BF487-A0FF-407D-9518-6D2CBE830DDB}" type="slidenum">
              <a:rPr lang="el-GR" smtClean="0"/>
              <a:t>‹#›</a:t>
            </a:fld>
            <a:endParaRPr lang="el-GR"/>
          </a:p>
        </p:txBody>
      </p:sp>
    </p:spTree>
    <p:extLst>
      <p:ext uri="{BB962C8B-B14F-4D97-AF65-F5344CB8AC3E}">
        <p14:creationId xmlns:p14="http://schemas.microsoft.com/office/powerpoint/2010/main" val="19934002"/>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Περιεχόμενο με λεζάντα">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l-GR" smtClean="0"/>
              <a:t>Στυλ κύριου τίτλου</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Date Placeholder 4"/>
          <p:cNvSpPr>
            <a:spLocks noGrp="1"/>
          </p:cNvSpPr>
          <p:nvPr>
            <p:ph type="dt" sz="half" idx="10"/>
          </p:nvPr>
        </p:nvSpPr>
        <p:spPr/>
        <p:txBody>
          <a:bodyPr/>
          <a:lstStyle/>
          <a:p>
            <a:fld id="{1077B15C-96BA-4B87-8388-1984005216D0}" type="datetime1">
              <a:rPr lang="el-GR" smtClean="0"/>
              <a:t>23/04/2018</a:t>
            </a:fld>
            <a:endParaRPr lang="el-GR"/>
          </a:p>
        </p:txBody>
      </p:sp>
      <p:sp>
        <p:nvSpPr>
          <p:cNvPr id="6" name="Footer Placeholder 5"/>
          <p:cNvSpPr>
            <a:spLocks noGrp="1"/>
          </p:cNvSpPr>
          <p:nvPr>
            <p:ph type="ftr" sz="quarter" idx="11"/>
          </p:nvPr>
        </p:nvSpPr>
        <p:spPr/>
        <p:txBody>
          <a:bodyPr/>
          <a:lstStyle/>
          <a:p>
            <a:r>
              <a:rPr lang="el-GR" smtClean="0"/>
              <a:t>"Η βαρύτητα"</a:t>
            </a:r>
            <a:endParaRPr lang="el-G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970BF487-A0FF-407D-9518-6D2CBE830DDB}" type="slidenum">
              <a:rPr lang="el-GR" smtClean="0"/>
              <a:t>‹#›</a:t>
            </a:fld>
            <a:endParaRPr lang="el-GR"/>
          </a:p>
        </p:txBody>
      </p:sp>
    </p:spTree>
    <p:extLst>
      <p:ext uri="{BB962C8B-B14F-4D97-AF65-F5344CB8AC3E}">
        <p14:creationId xmlns:p14="http://schemas.microsoft.com/office/powerpoint/2010/main" val="2915656157"/>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l-GR" smtClean="0"/>
              <a:t>Στυλ κύριου τίτλου</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l-GR" smtClean="0"/>
              <a:t>Κάντε κλικ στο εικονίδιο για να προσθέσετε εικόνα</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Date Placeholder 4"/>
          <p:cNvSpPr>
            <a:spLocks noGrp="1"/>
          </p:cNvSpPr>
          <p:nvPr>
            <p:ph type="dt" sz="half" idx="10"/>
          </p:nvPr>
        </p:nvSpPr>
        <p:spPr/>
        <p:txBody>
          <a:bodyPr/>
          <a:lstStyle/>
          <a:p>
            <a:fld id="{34A5A1C1-D08B-427F-824D-5398228A44CE}" type="datetime1">
              <a:rPr lang="el-GR" smtClean="0"/>
              <a:t>23/04/2018</a:t>
            </a:fld>
            <a:endParaRPr lang="el-GR"/>
          </a:p>
        </p:txBody>
      </p:sp>
      <p:sp>
        <p:nvSpPr>
          <p:cNvPr id="6" name="Footer Placeholder 5"/>
          <p:cNvSpPr>
            <a:spLocks noGrp="1"/>
          </p:cNvSpPr>
          <p:nvPr>
            <p:ph type="ftr" sz="quarter" idx="11"/>
          </p:nvPr>
        </p:nvSpPr>
        <p:spPr/>
        <p:txBody>
          <a:bodyPr/>
          <a:lstStyle/>
          <a:p>
            <a:r>
              <a:rPr lang="el-GR" smtClean="0"/>
              <a:t>"Η βαρύτητα"</a:t>
            </a:r>
            <a:endParaRPr lang="el-G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970BF487-A0FF-407D-9518-6D2CBE830DDB}" type="slidenum">
              <a:rPr lang="el-GR" smtClean="0"/>
              <a:t>‹#›</a:t>
            </a:fld>
            <a:endParaRPr lang="el-GR"/>
          </a:p>
        </p:txBody>
      </p:sp>
    </p:spTree>
    <p:extLst>
      <p:ext uri="{BB962C8B-B14F-4D97-AF65-F5344CB8AC3E}">
        <p14:creationId xmlns:p14="http://schemas.microsoft.com/office/powerpoint/2010/main" val="3577644658"/>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l-GR" dirty="0" smtClean="0"/>
              <a:t>Στυλ κύριου τίτλου</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660DDD4B-3511-45AA-AB37-BDD96BE66B50}" type="datetime1">
              <a:rPr lang="el-GR" smtClean="0"/>
              <a:t>23/04/2018</a:t>
            </a:fld>
            <a:endParaRPr lang="el-GR"/>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r>
              <a:rPr lang="el-GR" smtClean="0"/>
              <a:t>"Η βαρύτητα"</a:t>
            </a:r>
            <a:endParaRPr lang="el-GR"/>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970BF487-A0FF-407D-9518-6D2CBE830DDB}" type="slidenum">
              <a:rPr lang="el-GR" smtClean="0"/>
              <a:t>‹#›</a:t>
            </a:fld>
            <a:endParaRPr lang="el-GR"/>
          </a:p>
        </p:txBody>
      </p:sp>
      <p:pic>
        <p:nvPicPr>
          <p:cNvPr id="9" name="Εικόνα 8"/>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459507" y="452143"/>
            <a:ext cx="1117484" cy="611273"/>
          </a:xfrm>
          <a:prstGeom prst="rect">
            <a:avLst/>
          </a:prstGeom>
        </p:spPr>
      </p:pic>
      <p:sp>
        <p:nvSpPr>
          <p:cNvPr id="10" name="TextBox 9"/>
          <p:cNvSpPr txBox="1"/>
          <p:nvPr userDrawn="1"/>
        </p:nvSpPr>
        <p:spPr>
          <a:xfrm>
            <a:off x="1618736" y="528405"/>
            <a:ext cx="5542476" cy="276999"/>
          </a:xfrm>
          <a:prstGeom prst="rect">
            <a:avLst/>
          </a:prstGeom>
          <a:noFill/>
        </p:spPr>
        <p:txBody>
          <a:bodyPr wrap="square" rtlCol="0">
            <a:spAutoFit/>
          </a:bodyPr>
          <a:lstStyle/>
          <a:p>
            <a:r>
              <a:rPr lang="en-US" sz="1200" i="1" dirty="0" smtClean="0">
                <a:solidFill>
                  <a:schemeClr val="bg1"/>
                </a:solidFill>
              </a:rPr>
              <a:t>“</a:t>
            </a:r>
            <a:r>
              <a:rPr lang="el-GR" sz="1200" b="1" i="1" dirty="0" smtClean="0">
                <a:solidFill>
                  <a:schemeClr val="bg1"/>
                </a:solidFill>
              </a:rPr>
              <a:t>Παιδαγωγικό Τμήμα</a:t>
            </a:r>
            <a:r>
              <a:rPr lang="el-GR" sz="1200" b="1" i="1" baseline="0" dirty="0" smtClean="0">
                <a:solidFill>
                  <a:schemeClr val="bg1"/>
                </a:solidFill>
              </a:rPr>
              <a:t> Δημοτικής Εκπαίδευσης</a:t>
            </a:r>
            <a:r>
              <a:rPr lang="en-US" sz="1200" i="1" baseline="0" dirty="0" smtClean="0">
                <a:solidFill>
                  <a:schemeClr val="bg1"/>
                </a:solidFill>
              </a:rPr>
              <a:t>”</a:t>
            </a:r>
            <a:endParaRPr lang="el-GR" sz="1200" i="1" dirty="0">
              <a:solidFill>
                <a:schemeClr val="bg1"/>
              </a:solidFill>
            </a:endParaRPr>
          </a:p>
        </p:txBody>
      </p:sp>
      <p:sp>
        <p:nvSpPr>
          <p:cNvPr id="11" name="TextBox 10"/>
          <p:cNvSpPr txBox="1"/>
          <p:nvPr userDrawn="1"/>
        </p:nvSpPr>
        <p:spPr>
          <a:xfrm>
            <a:off x="1791730" y="840259"/>
            <a:ext cx="184731" cy="369332"/>
          </a:xfrm>
          <a:prstGeom prst="rect">
            <a:avLst/>
          </a:prstGeom>
          <a:noFill/>
        </p:spPr>
        <p:txBody>
          <a:bodyPr wrap="none" rtlCol="0">
            <a:spAutoFit/>
          </a:bodyPr>
          <a:lstStyle/>
          <a:p>
            <a:endParaRPr lang="el-GR" dirty="0"/>
          </a:p>
        </p:txBody>
      </p:sp>
      <p:sp>
        <p:nvSpPr>
          <p:cNvPr id="12" name="TextBox 11"/>
          <p:cNvSpPr txBox="1"/>
          <p:nvPr userDrawn="1"/>
        </p:nvSpPr>
        <p:spPr>
          <a:xfrm>
            <a:off x="5090984" y="704335"/>
            <a:ext cx="135924" cy="369332"/>
          </a:xfrm>
          <a:prstGeom prst="rect">
            <a:avLst/>
          </a:prstGeom>
          <a:noFill/>
        </p:spPr>
        <p:txBody>
          <a:bodyPr wrap="square" rtlCol="0">
            <a:spAutoFit/>
          </a:bodyPr>
          <a:lstStyle/>
          <a:p>
            <a:endParaRPr lang="el-GR" dirty="0"/>
          </a:p>
        </p:txBody>
      </p:sp>
    </p:spTree>
    <p:extLst>
      <p:ext uri="{BB962C8B-B14F-4D97-AF65-F5344CB8AC3E}">
        <p14:creationId xmlns:p14="http://schemas.microsoft.com/office/powerpoint/2010/main" val="2150905210"/>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 id="2147483707" r:id="rId17"/>
  </p:sldLayoutIdLst>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hf hd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jpg"/></Relationships>
</file>

<file path=ppt/slides/_rels/slide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1423792" y="283119"/>
            <a:ext cx="9144000" cy="2748179"/>
          </a:xfrm>
        </p:spPr>
        <p:txBody>
          <a:bodyPr>
            <a:normAutofit/>
          </a:bodyPr>
          <a:lstStyle/>
          <a:p>
            <a:r>
              <a:rPr lang="el-GR" sz="4400" dirty="0" smtClean="0"/>
              <a:t>Βαρύτητα</a:t>
            </a:r>
            <a:endParaRPr lang="el-GR" sz="4400" dirty="0"/>
          </a:p>
        </p:txBody>
      </p:sp>
      <p:sp>
        <p:nvSpPr>
          <p:cNvPr id="3" name="Υπότιτλος 2"/>
          <p:cNvSpPr>
            <a:spLocks noGrp="1"/>
          </p:cNvSpPr>
          <p:nvPr>
            <p:ph type="subTitle" idx="1"/>
          </p:nvPr>
        </p:nvSpPr>
        <p:spPr>
          <a:xfrm>
            <a:off x="1524000" y="4008328"/>
            <a:ext cx="9144000" cy="1615858"/>
          </a:xfrm>
        </p:spPr>
        <p:txBody>
          <a:bodyPr>
            <a:normAutofit fontScale="92500" lnSpcReduction="10000"/>
          </a:bodyPr>
          <a:lstStyle/>
          <a:p>
            <a:r>
              <a:rPr lang="el-GR" sz="3200" dirty="0" err="1" smtClean="0">
                <a:solidFill>
                  <a:schemeClr val="bg1"/>
                </a:solidFill>
              </a:rPr>
              <a:t>Ζαφειριδου</a:t>
            </a:r>
            <a:r>
              <a:rPr lang="el-GR" sz="3200" dirty="0" smtClean="0">
                <a:solidFill>
                  <a:schemeClr val="bg1"/>
                </a:solidFill>
              </a:rPr>
              <a:t> </a:t>
            </a:r>
            <a:r>
              <a:rPr lang="el-GR" sz="3200" dirty="0" err="1" smtClean="0">
                <a:solidFill>
                  <a:schemeClr val="bg1"/>
                </a:solidFill>
              </a:rPr>
              <a:t>Ιωαννα</a:t>
            </a:r>
            <a:endParaRPr lang="en-US" sz="3200" dirty="0" smtClean="0">
              <a:solidFill>
                <a:schemeClr val="bg1"/>
              </a:solidFill>
            </a:endParaRPr>
          </a:p>
          <a:p>
            <a:r>
              <a:rPr lang="en-US" sz="3200" dirty="0" err="1" smtClean="0">
                <a:solidFill>
                  <a:schemeClr val="bg1"/>
                </a:solidFill>
              </a:rPr>
              <a:t>Aem</a:t>
            </a:r>
            <a:r>
              <a:rPr lang="en-US" sz="3200" dirty="0" smtClean="0">
                <a:solidFill>
                  <a:schemeClr val="bg1"/>
                </a:solidFill>
              </a:rPr>
              <a:t>: 4590</a:t>
            </a:r>
          </a:p>
          <a:p>
            <a:r>
              <a:rPr lang="en-US" sz="3200" dirty="0" smtClean="0">
                <a:solidFill>
                  <a:schemeClr val="bg1"/>
                </a:solidFill>
              </a:rPr>
              <a:t>E</a:t>
            </a:r>
            <a:r>
              <a:rPr lang="el-GR" sz="3200" dirty="0" smtClean="0">
                <a:solidFill>
                  <a:schemeClr val="bg1"/>
                </a:solidFill>
              </a:rPr>
              <a:t>ξ</a:t>
            </a:r>
            <a:r>
              <a:rPr lang="en-US" sz="3200" dirty="0" err="1" smtClean="0">
                <a:solidFill>
                  <a:schemeClr val="bg1"/>
                </a:solidFill>
              </a:rPr>
              <a:t>amhno</a:t>
            </a:r>
            <a:r>
              <a:rPr lang="en-US" sz="3200" dirty="0" smtClean="0">
                <a:solidFill>
                  <a:schemeClr val="bg1"/>
                </a:solidFill>
              </a:rPr>
              <a:t>: </a:t>
            </a:r>
            <a:r>
              <a:rPr lang="el-GR" sz="3200" dirty="0" smtClean="0">
                <a:solidFill>
                  <a:schemeClr val="bg1"/>
                </a:solidFill>
              </a:rPr>
              <a:t>δ’</a:t>
            </a:r>
            <a:endParaRPr lang="en-US" sz="3200" dirty="0" smtClean="0">
              <a:solidFill>
                <a:schemeClr val="bg1"/>
              </a:solidFill>
            </a:endParaRPr>
          </a:p>
        </p:txBody>
      </p:sp>
      <p:sp>
        <p:nvSpPr>
          <p:cNvPr id="4" name="Θέση υποσέλιδου 3"/>
          <p:cNvSpPr>
            <a:spLocks noGrp="1"/>
          </p:cNvSpPr>
          <p:nvPr>
            <p:ph type="ftr" sz="quarter" idx="11"/>
          </p:nvPr>
        </p:nvSpPr>
        <p:spPr/>
        <p:txBody>
          <a:bodyPr/>
          <a:lstStyle/>
          <a:p>
            <a:r>
              <a:rPr lang="el-GR" smtClean="0"/>
              <a:t>"Η βαρύτητα"</a:t>
            </a:r>
            <a:endParaRPr lang="el-GR" dirty="0"/>
          </a:p>
        </p:txBody>
      </p:sp>
      <p:sp>
        <p:nvSpPr>
          <p:cNvPr id="5" name="Θέση αριθμού διαφάνειας 4"/>
          <p:cNvSpPr>
            <a:spLocks noGrp="1"/>
          </p:cNvSpPr>
          <p:nvPr>
            <p:ph type="sldNum" sz="quarter" idx="12"/>
          </p:nvPr>
        </p:nvSpPr>
        <p:spPr/>
        <p:txBody>
          <a:bodyPr/>
          <a:lstStyle/>
          <a:p>
            <a:fld id="{970BF487-A0FF-407D-9518-6D2CBE830DDB}" type="slidenum">
              <a:rPr lang="el-GR" smtClean="0"/>
              <a:t>1</a:t>
            </a:fld>
            <a:endParaRPr lang="el-GR" dirty="0"/>
          </a:p>
        </p:txBody>
      </p:sp>
      <p:pic>
        <p:nvPicPr>
          <p:cNvPr id="6" name="Εικόνα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91601" y="2874722"/>
            <a:ext cx="2980038" cy="1941535"/>
          </a:xfrm>
          <a:prstGeom prst="rect">
            <a:avLst/>
          </a:prstGeom>
        </p:spPr>
      </p:pic>
      <p:pic>
        <p:nvPicPr>
          <p:cNvPr id="7" name="Εικόνα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8516" y="514607"/>
            <a:ext cx="9958192" cy="1739212"/>
          </a:xfrm>
          <a:prstGeom prst="rect">
            <a:avLst/>
          </a:prstGeom>
        </p:spPr>
      </p:pic>
    </p:spTree>
    <p:extLst>
      <p:ext uri="{BB962C8B-B14F-4D97-AF65-F5344CB8AC3E}">
        <p14:creationId xmlns:p14="http://schemas.microsoft.com/office/powerpoint/2010/main" val="2066980450"/>
      </p:ext>
    </p:extLst>
  </p:cSld>
  <p:clrMapOvr>
    <a:masterClrMapping/>
  </p:clrMapOvr>
  <mc:AlternateContent xmlns:mc="http://schemas.openxmlformats.org/markup-compatibility/2006">
    <mc:Choice xmlns:p14="http://schemas.microsoft.com/office/powerpoint/2010/main" Requires="p14">
      <p:transition spd="slow" p14:dur="3400" advTm="3907">
        <p14:reveal/>
      </p:transition>
    </mc:Choice>
    <mc:Fallback>
      <p:transition spd="slow" advTm="3907">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pPr algn="ctr"/>
            <a:r>
              <a:rPr lang="el-GR" dirty="0" smtClean="0"/>
              <a:t>Η Βαρύτητα</a:t>
            </a:r>
            <a:endParaRPr lang="el-GR" dirty="0"/>
          </a:p>
        </p:txBody>
      </p:sp>
      <p:sp>
        <p:nvSpPr>
          <p:cNvPr id="3" name="Θέση περιεχομένου 2"/>
          <p:cNvSpPr>
            <a:spLocks noGrp="1"/>
          </p:cNvSpPr>
          <p:nvPr>
            <p:ph idx="1"/>
          </p:nvPr>
        </p:nvSpPr>
        <p:spPr/>
        <p:txBody>
          <a:bodyPr>
            <a:normAutofit fontScale="92500" lnSpcReduction="20000"/>
          </a:bodyPr>
          <a:lstStyle/>
          <a:p>
            <a:r>
              <a:rPr lang="el-GR" dirty="0" smtClean="0"/>
              <a:t>Στη φυσική, βαρύτητα ονομάζεται η ιδιότητα των υλικών σωμάτων να έλκουν και να έλκονται αμοιβαία με άλλα υλικά σώματα. Τα </a:t>
            </a:r>
            <a:r>
              <a:rPr lang="el-GR" dirty="0" err="1" smtClean="0"/>
              <a:t>ελκόμενα</a:t>
            </a:r>
            <a:r>
              <a:rPr lang="el-GR" dirty="0" smtClean="0"/>
              <a:t>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μάζα.</a:t>
            </a:r>
          </a:p>
          <a:p>
            <a:r>
              <a:rPr lang="el-GR" dirty="0" smtClean="0"/>
              <a:t>Η βαρύτητα στη γη έλκει τα υλικά σώματα και προκαλεί την πτώση τους στην επιφάνειά της όταν αφεθούν ελεύθερα. Επιπροσθέτως, η βαρύτητα είναι η αιτία της ύπαρξης της γης, του ήλιου και των άλλων αστρικών σωμάτων. Χωρίς αυτή δεν θα υπήρχε ζωή, όπως τη γνωρίζουμε σήμερα. Η βαρύτητα είναι επίσης υπεύθυνη για την τροχιά της γης και των υπόλοιπων πλανητών γύρω από τον ήλιο, την τροχιά της σελήνης γύρω από τη γη, τον σχηματισμό παλιρροιών και άλλα φυσικά φαινόμενα που παρατηρούμε.</a:t>
            </a:r>
          </a:p>
        </p:txBody>
      </p:sp>
      <p:sp>
        <p:nvSpPr>
          <p:cNvPr id="4" name="Θέση υποσέλιδου 3"/>
          <p:cNvSpPr>
            <a:spLocks noGrp="1"/>
          </p:cNvSpPr>
          <p:nvPr>
            <p:ph type="ftr" sz="quarter" idx="11"/>
          </p:nvPr>
        </p:nvSpPr>
        <p:spPr/>
        <p:txBody>
          <a:bodyPr/>
          <a:lstStyle/>
          <a:p>
            <a:r>
              <a:rPr lang="el-GR" dirty="0" smtClean="0"/>
              <a:t>"Η βαρύτητα"</a:t>
            </a:r>
            <a:endParaRPr lang="el-GR" dirty="0"/>
          </a:p>
        </p:txBody>
      </p:sp>
      <p:sp>
        <p:nvSpPr>
          <p:cNvPr id="5" name="Θέση αριθμού διαφάνειας 4"/>
          <p:cNvSpPr>
            <a:spLocks noGrp="1"/>
          </p:cNvSpPr>
          <p:nvPr>
            <p:ph type="sldNum" sz="quarter" idx="12"/>
          </p:nvPr>
        </p:nvSpPr>
        <p:spPr/>
        <p:txBody>
          <a:bodyPr/>
          <a:lstStyle/>
          <a:p>
            <a:fld id="{970BF487-A0FF-407D-9518-6D2CBE830DDB}" type="slidenum">
              <a:rPr lang="el-GR" smtClean="0"/>
              <a:t>2</a:t>
            </a:fld>
            <a:endParaRPr lang="el-GR" dirty="0"/>
          </a:p>
        </p:txBody>
      </p:sp>
      <p:pic>
        <p:nvPicPr>
          <p:cNvPr id="6" name="Εικόνα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38580" y="3233715"/>
            <a:ext cx="2254685" cy="1513649"/>
          </a:xfrm>
          <a:prstGeom prst="rect">
            <a:avLst/>
          </a:prstGeom>
        </p:spPr>
      </p:pic>
    </p:spTree>
    <p:extLst>
      <p:ext uri="{BB962C8B-B14F-4D97-AF65-F5344CB8AC3E}">
        <p14:creationId xmlns:p14="http://schemas.microsoft.com/office/powerpoint/2010/main" val="2233385500"/>
      </p:ext>
    </p:extLst>
  </p:cSld>
  <p:clrMapOvr>
    <a:masterClrMapping/>
  </p:clrMapOvr>
  <mc:AlternateContent xmlns:mc="http://schemas.openxmlformats.org/markup-compatibility/2006">
    <mc:Choice xmlns:p14="http://schemas.microsoft.com/office/powerpoint/2010/main" Requires="p14">
      <p:transition spd="slow" p14:dur="3400" advTm="4412">
        <p14:reveal/>
      </p:transition>
    </mc:Choice>
    <mc:Fallback>
      <p:transition spd="slow" advTm="4412">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pPr algn="ctr"/>
            <a:r>
              <a:rPr lang="el-GR" dirty="0" smtClean="0"/>
              <a:t>Ποιος ανακάλυψε τη βαρύτητα</a:t>
            </a:r>
            <a:endParaRPr lang="el-GR" dirty="0"/>
          </a:p>
        </p:txBody>
      </p:sp>
      <p:sp>
        <p:nvSpPr>
          <p:cNvPr id="3" name="Θέση περιεχομένου 2"/>
          <p:cNvSpPr>
            <a:spLocks noGrp="1"/>
          </p:cNvSpPr>
          <p:nvPr>
            <p:ph idx="1"/>
          </p:nvPr>
        </p:nvSpPr>
        <p:spPr/>
        <p:txBody>
          <a:bodyPr>
            <a:normAutofit fontScale="77500" lnSpcReduction="20000"/>
          </a:bodyPr>
          <a:lstStyle/>
          <a:p>
            <a:r>
              <a:rPr lang="el-GR" sz="2400" dirty="0" smtClean="0"/>
              <a:t>το 1687 ο Άγγλος μαθηματικός Σερ Ισαάκ </a:t>
            </a:r>
            <a:r>
              <a:rPr lang="el-GR" sz="2400" dirty="0" err="1" smtClean="0"/>
              <a:t>Νεύτων</a:t>
            </a:r>
            <a:r>
              <a:rPr lang="el-GR" sz="2400" dirty="0" smtClean="0"/>
              <a:t> (</a:t>
            </a:r>
            <a:r>
              <a:rPr lang="el-GR" sz="2400" dirty="0" err="1" smtClean="0"/>
              <a:t>Sir</a:t>
            </a:r>
            <a:r>
              <a:rPr lang="el-GR" sz="2400" dirty="0" smtClean="0"/>
              <a:t> </a:t>
            </a:r>
            <a:r>
              <a:rPr lang="el-GR" sz="2400" dirty="0" err="1" smtClean="0"/>
              <a:t>Isaac</a:t>
            </a:r>
            <a:r>
              <a:rPr lang="el-GR" sz="2400" dirty="0" smtClean="0"/>
              <a:t> </a:t>
            </a:r>
            <a:r>
              <a:rPr lang="el-GR" sz="2400" dirty="0" err="1" smtClean="0"/>
              <a:t>Newton</a:t>
            </a:r>
            <a:r>
              <a:rPr lang="el-GR" sz="2400" dirty="0" smtClean="0"/>
              <a:t>) δημοσίευσε το διάσημο έργο του "</a:t>
            </a:r>
            <a:r>
              <a:rPr lang="el-GR" sz="2400" dirty="0" err="1" smtClean="0"/>
              <a:t>Principia</a:t>
            </a:r>
            <a:r>
              <a:rPr lang="el-GR" sz="2400" dirty="0" smtClean="0"/>
              <a:t>", στο οποίο και διατυπώθηκε το πρώτο αξίωμα για την βαρύτητα, το οποίο είχε παγκόσμια ισχύ γραμμένο στη λατινική γλώσσα.</a:t>
            </a:r>
          </a:p>
          <a:p>
            <a:r>
              <a:rPr lang="el-GR" sz="2400" dirty="0" smtClean="0"/>
              <a:t> Όπως το έθεσε ο ίδιος, "Συμπέρανα ότι οι δυνάμεις που συγκρατούν τους πλανήτες στην τροχιά τους πρέπει να είναι αντιστρόφως (ανάλογες) ως προς τα τετράγωνα των αποστάσεων από τα κέντρα γύρω από τα οποία περιφέρονται· και εξ αυτού συνέκρινα τη δύναμη που απαιτείται για να συγκρατεί τη Σελήνη στην τροχιά της με την ισχύ της βαρύτητας στην επιφάνεια της Γης, και τις βρήκαν να συμφωνούν με ικανοποιητική προσέγγιση". </a:t>
            </a:r>
          </a:p>
          <a:p>
            <a:r>
              <a:rPr lang="el-GR" sz="2400" dirty="0" smtClean="0"/>
              <a:t>Οι περισσότεροι σύγχρονοι μη-σχετικιστικοί υπολογισμοί για τη βαρύτητα βασίζονται στο έργο του Νεύτωνα.</a:t>
            </a:r>
            <a:endParaRPr lang="el-GR" sz="2400" dirty="0"/>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970BF487-A0FF-407D-9518-6D2CBE830DDB}" type="slidenum">
              <a:rPr lang="el-GR" smtClean="0"/>
              <a:t>3</a:t>
            </a:fld>
            <a:endParaRPr lang="el-GR" dirty="0"/>
          </a:p>
        </p:txBody>
      </p:sp>
      <p:pic>
        <p:nvPicPr>
          <p:cNvPr id="6" name="Εικόνα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80613" y="3068047"/>
            <a:ext cx="1991877" cy="2091848"/>
          </a:xfrm>
          <a:prstGeom prst="rect">
            <a:avLst/>
          </a:prstGeom>
        </p:spPr>
      </p:pic>
    </p:spTree>
    <p:extLst>
      <p:ext uri="{BB962C8B-B14F-4D97-AF65-F5344CB8AC3E}">
        <p14:creationId xmlns:p14="http://schemas.microsoft.com/office/powerpoint/2010/main" val="4002108037"/>
      </p:ext>
    </p:extLst>
  </p:cSld>
  <p:clrMapOvr>
    <a:masterClrMapping/>
  </p:clrMapOvr>
  <mc:AlternateContent xmlns:mc="http://schemas.openxmlformats.org/markup-compatibility/2006">
    <mc:Choice xmlns:p14="http://schemas.microsoft.com/office/powerpoint/2010/main" Requires="p14">
      <p:transition spd="slow" p14:dur="3400" advTm="3109">
        <p14:reveal/>
      </p:transition>
    </mc:Choice>
    <mc:Fallback>
      <p:transition spd="slow" advTm="3109">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pPr algn="ctr"/>
            <a:r>
              <a:rPr lang="el-GR" dirty="0" smtClean="0"/>
              <a:t>Πως μας επηρεάζει η βαρύτητα</a:t>
            </a:r>
            <a:endParaRPr lang="el-GR" dirty="0"/>
          </a:p>
        </p:txBody>
      </p:sp>
      <p:graphicFrame>
        <p:nvGraphicFramePr>
          <p:cNvPr id="5" name="Θέση περιεχομένου 4"/>
          <p:cNvGraphicFramePr>
            <a:graphicFrameLocks noGrp="1"/>
          </p:cNvGraphicFramePr>
          <p:nvPr>
            <p:ph idx="1"/>
            <p:extLst>
              <p:ext uri="{D42A27DB-BD31-4B8C-83A1-F6EECF244321}">
                <p14:modId xmlns:p14="http://schemas.microsoft.com/office/powerpoint/2010/main" val="396915504"/>
              </p:ext>
            </p:extLst>
          </p:nvPr>
        </p:nvGraphicFramePr>
        <p:xfrm>
          <a:off x="1155700" y="2603500"/>
          <a:ext cx="8824913" cy="34163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Θέση υποσέλιδου 5"/>
          <p:cNvSpPr>
            <a:spLocks noGrp="1"/>
          </p:cNvSpPr>
          <p:nvPr>
            <p:ph type="ftr" sz="quarter" idx="11"/>
          </p:nvPr>
        </p:nvSpPr>
        <p:spPr/>
        <p:txBody>
          <a:bodyPr/>
          <a:lstStyle/>
          <a:p>
            <a:r>
              <a:rPr lang="el-GR" smtClean="0"/>
              <a:t>"Η βαρύτητα"</a:t>
            </a:r>
            <a:endParaRPr lang="el-GR"/>
          </a:p>
        </p:txBody>
      </p:sp>
      <p:sp>
        <p:nvSpPr>
          <p:cNvPr id="7" name="Θέση αριθμού διαφάνειας 6"/>
          <p:cNvSpPr>
            <a:spLocks noGrp="1"/>
          </p:cNvSpPr>
          <p:nvPr>
            <p:ph type="sldNum" sz="quarter" idx="12"/>
          </p:nvPr>
        </p:nvSpPr>
        <p:spPr/>
        <p:txBody>
          <a:bodyPr/>
          <a:lstStyle/>
          <a:p>
            <a:fld id="{970BF487-A0FF-407D-9518-6D2CBE830DDB}" type="slidenum">
              <a:rPr lang="el-GR" smtClean="0"/>
              <a:t>4</a:t>
            </a:fld>
            <a:endParaRPr lang="el-GR"/>
          </a:p>
        </p:txBody>
      </p:sp>
    </p:spTree>
    <p:extLst>
      <p:ext uri="{BB962C8B-B14F-4D97-AF65-F5344CB8AC3E}">
        <p14:creationId xmlns:p14="http://schemas.microsoft.com/office/powerpoint/2010/main" val="116773917"/>
      </p:ext>
    </p:extLst>
  </p:cSld>
  <p:clrMapOvr>
    <a:masterClrMapping/>
  </p:clrMapOvr>
  <mc:AlternateContent xmlns:mc="http://schemas.openxmlformats.org/markup-compatibility/2006">
    <mc:Choice xmlns:p14="http://schemas.microsoft.com/office/powerpoint/2010/main" Requires="p14">
      <p:transition spd="slow" p14:dur="3400" advTm="3968">
        <p14:reveal/>
      </p:transition>
    </mc:Choice>
    <mc:Fallback>
      <p:transition spd="slow" advTm="3968">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pPr algn="ctr"/>
            <a:r>
              <a:rPr lang="el-GR" dirty="0" smtClean="0"/>
              <a:t>Η βαρύτητα στη σελήνη</a:t>
            </a:r>
            <a:endParaRPr lang="el-GR" dirty="0"/>
          </a:p>
        </p:txBody>
      </p:sp>
      <p:sp>
        <p:nvSpPr>
          <p:cNvPr id="3" name="Θέση περιεχομένου 2"/>
          <p:cNvSpPr>
            <a:spLocks noGrp="1"/>
          </p:cNvSpPr>
          <p:nvPr>
            <p:ph idx="1"/>
          </p:nvPr>
        </p:nvSpPr>
        <p:spPr/>
        <p:txBody>
          <a:bodyPr/>
          <a:lstStyle/>
          <a:p>
            <a:r>
              <a:rPr lang="el-GR" dirty="0" smtClean="0"/>
              <a:t>Η βαρύτητα στην επιφάνεια της Σελήνης είναι σε ένταση το 1/6 περίπου αυτής της Γης. Περιστρέφεται στον ελαφρώς κεκλιμένο άξονά της σε 27 ημέρες 7 ώρες και 43 λεπτά, ακριβώς στον ίδιο χρόνο που διαρκεί η τροχιακή περιφορά της γύρω από τη Γη.</a:t>
            </a:r>
          </a:p>
          <a:p>
            <a:r>
              <a:rPr lang="el-GR" dirty="0" smtClean="0"/>
              <a:t>Αυτός ο συντονισμός είναι και ο λόγος που από τη Γη είναι ορατή μόνο η μια πλευρά της Σελήνης, η οποία χαρακτηρίζεται από σκοτεινές ηφαιστειακές θάλασσες οι οποίες βρίσκονται ανάμεσα στα λαμπρά υψίπεδα και τους κρατήρες.</a:t>
            </a:r>
            <a:endParaRPr lang="el-GR" dirty="0"/>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970BF487-A0FF-407D-9518-6D2CBE830DDB}" type="slidenum">
              <a:rPr lang="el-GR" smtClean="0"/>
              <a:t>5</a:t>
            </a:fld>
            <a:endParaRPr lang="el-GR"/>
          </a:p>
        </p:txBody>
      </p:sp>
      <p:pic>
        <p:nvPicPr>
          <p:cNvPr id="6" name="Εικόνα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26228" y="4441478"/>
            <a:ext cx="2306659" cy="1764341"/>
          </a:xfrm>
          <a:prstGeom prst="rect">
            <a:avLst/>
          </a:prstGeom>
        </p:spPr>
      </p:pic>
    </p:spTree>
    <p:extLst>
      <p:ext uri="{BB962C8B-B14F-4D97-AF65-F5344CB8AC3E}">
        <p14:creationId xmlns:p14="http://schemas.microsoft.com/office/powerpoint/2010/main" val="2975986527"/>
      </p:ext>
    </p:extLst>
  </p:cSld>
  <p:clrMapOvr>
    <a:masterClrMapping/>
  </p:clrMapOvr>
  <mc:AlternateContent xmlns:mc="http://schemas.openxmlformats.org/markup-compatibility/2006">
    <mc:Choice xmlns:p14="http://schemas.microsoft.com/office/powerpoint/2010/main" Requires="p14">
      <p:transition spd="slow" p14:dur="3400" advTm="3951">
        <p14:reveal/>
      </p:transition>
    </mc:Choice>
    <mc:Fallback>
      <p:transition spd="slow" advTm="3951">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pPr algn="ctr"/>
            <a:r>
              <a:rPr lang="el-GR" dirty="0" smtClean="0"/>
              <a:t>Επίλογος</a:t>
            </a:r>
            <a:endParaRPr lang="el-GR" dirty="0"/>
          </a:p>
        </p:txBody>
      </p:sp>
      <p:sp>
        <p:nvSpPr>
          <p:cNvPr id="3" name="Θέση περιεχομένου 2"/>
          <p:cNvSpPr>
            <a:spLocks noGrp="1"/>
          </p:cNvSpPr>
          <p:nvPr>
            <p:ph idx="1"/>
          </p:nvPr>
        </p:nvSpPr>
        <p:spPr>
          <a:xfrm>
            <a:off x="838200" y="1913308"/>
            <a:ext cx="10515600" cy="4351338"/>
          </a:xfrm>
        </p:spPr>
        <p:txBody>
          <a:bodyPr/>
          <a:lstStyle/>
          <a:p>
            <a:pPr marL="0" indent="0">
              <a:buNone/>
            </a:pPr>
            <a:endParaRPr lang="el-GR" dirty="0"/>
          </a:p>
          <a:p>
            <a:pPr marL="0" indent="0" algn="ctr">
              <a:buNone/>
            </a:pPr>
            <a:r>
              <a:rPr lang="el-GR" sz="3200" b="1" dirty="0" smtClean="0"/>
              <a:t>Σας ευχαριστώ!</a:t>
            </a:r>
            <a:endParaRPr lang="el-GR" sz="3200" b="1" dirty="0"/>
          </a:p>
        </p:txBody>
      </p:sp>
      <p:sp>
        <p:nvSpPr>
          <p:cNvPr id="6" name="Θέση υποσέλιδου 5"/>
          <p:cNvSpPr>
            <a:spLocks noGrp="1"/>
          </p:cNvSpPr>
          <p:nvPr>
            <p:ph type="ftr" sz="quarter" idx="11"/>
          </p:nvPr>
        </p:nvSpPr>
        <p:spPr>
          <a:xfrm>
            <a:off x="838200" y="6248095"/>
            <a:ext cx="4199828" cy="365125"/>
          </a:xfrm>
        </p:spPr>
        <p:txBody>
          <a:bodyPr/>
          <a:lstStyle/>
          <a:p>
            <a:r>
              <a:rPr lang="el-GR" smtClean="0"/>
              <a:t>"Η βαρύτητα"</a:t>
            </a:r>
            <a:endParaRPr lang="el-GR" dirty="0"/>
          </a:p>
        </p:txBody>
      </p:sp>
      <p:sp>
        <p:nvSpPr>
          <p:cNvPr id="7" name="Θέση αριθμού διαφάνειας 6"/>
          <p:cNvSpPr>
            <a:spLocks noGrp="1"/>
          </p:cNvSpPr>
          <p:nvPr>
            <p:ph type="sldNum" sz="quarter" idx="12"/>
          </p:nvPr>
        </p:nvSpPr>
        <p:spPr/>
        <p:txBody>
          <a:bodyPr/>
          <a:lstStyle/>
          <a:p>
            <a:fld id="{970BF487-A0FF-407D-9518-6D2CBE830DDB}" type="slidenum">
              <a:rPr lang="el-GR" smtClean="0"/>
              <a:t>6</a:t>
            </a:fld>
            <a:endParaRPr lang="el-GR"/>
          </a:p>
        </p:txBody>
      </p:sp>
      <p:pic>
        <p:nvPicPr>
          <p:cNvPr id="4" name="Εικόνα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77685" y="3081403"/>
            <a:ext cx="4987360" cy="3050354"/>
          </a:xfrm>
          <a:prstGeom prst="rect">
            <a:avLst/>
          </a:prstGeom>
        </p:spPr>
      </p:pic>
    </p:spTree>
    <p:extLst>
      <p:ext uri="{BB962C8B-B14F-4D97-AF65-F5344CB8AC3E}">
        <p14:creationId xmlns:p14="http://schemas.microsoft.com/office/powerpoint/2010/main" val="3034693759"/>
      </p:ext>
    </p:extLst>
  </p:cSld>
  <p:clrMapOvr>
    <a:masterClrMapping/>
  </p:clrMapOvr>
  <mc:AlternateContent xmlns:mc="http://schemas.openxmlformats.org/markup-compatibility/2006">
    <mc:Choice xmlns:p14="http://schemas.microsoft.com/office/powerpoint/2010/main" Requires="p14">
      <p:transition spd="slow" p14:dur="3400" advTm="3159">
        <p14:reveal/>
      </p:transition>
    </mc:Choice>
    <mc:Fallback>
      <p:transition spd="slow" advTm="3159">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Αίθουσα συσκέψεων &quot;Ιόν&quot;">
  <a:themeElements>
    <a:clrScheme name="Διαβάθμιση του γκρι">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Αίθουσα συσκέψεων &quot;Ιόν&quot;">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Αίθουσα συσκέψεων &quot;Ιόν&quot;">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251</TotalTime>
  <Words>492</Words>
  <Application>Microsoft Office PowerPoint</Application>
  <PresentationFormat>Ευρεία οθόνη</PresentationFormat>
  <Paragraphs>39</Paragraphs>
  <Slides>6</Slides>
  <Notes>4</Notes>
  <HiddenSlides>0</HiddenSlides>
  <MMClips>0</MMClips>
  <ScaleCrop>false</ScaleCrop>
  <HeadingPairs>
    <vt:vector size="6" baseType="variant">
      <vt:variant>
        <vt:lpstr>Γραμματοσειρές που χρησιμοποιούνται</vt:lpstr>
      </vt:variant>
      <vt:variant>
        <vt:i4>4</vt:i4>
      </vt:variant>
      <vt:variant>
        <vt:lpstr>Θέμα</vt:lpstr>
      </vt:variant>
      <vt:variant>
        <vt:i4>1</vt:i4>
      </vt:variant>
      <vt:variant>
        <vt:lpstr>Τίτλοι διαφανειών</vt:lpstr>
      </vt:variant>
      <vt:variant>
        <vt:i4>6</vt:i4>
      </vt:variant>
    </vt:vector>
  </HeadingPairs>
  <TitlesOfParts>
    <vt:vector size="11" baseType="lpstr">
      <vt:lpstr>Arial</vt:lpstr>
      <vt:lpstr>Calibri</vt:lpstr>
      <vt:lpstr>Century Gothic</vt:lpstr>
      <vt:lpstr>Wingdings 3</vt:lpstr>
      <vt:lpstr>Αίθουσα συσκέψεων "Ιόν"</vt:lpstr>
      <vt:lpstr>Βαρύτητα</vt:lpstr>
      <vt:lpstr>Η Βαρύτητα</vt:lpstr>
      <vt:lpstr>Ποιος ανακάλυψε τη βαρύτητα</vt:lpstr>
      <vt:lpstr>Πως μας επηρεάζει η βαρύτητα</vt:lpstr>
      <vt:lpstr>Η βαρύτητα στη σελήνη</vt:lpstr>
      <vt:lpstr>Επίλογος</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Βαρύτητα</dc:title>
  <dc:creator>ChrisTiano</dc:creator>
  <cp:lastModifiedBy>ChrisTiano</cp:lastModifiedBy>
  <cp:revision>31</cp:revision>
  <dcterms:created xsi:type="dcterms:W3CDTF">2018-04-19T16:40:08Z</dcterms:created>
  <dcterms:modified xsi:type="dcterms:W3CDTF">2018-04-23T10:50:38Z</dcterms:modified>
</cp:coreProperties>
</file>